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activeX/activeX7.xml" ContentType="application/vnd.ms-office.activeX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ms-office.activeX"/>
  <Override PartName="/ppt/activeX/activeX5.xml" ContentType="application/vnd.ms-office.activeX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activeX/activeX3.xml" ContentType="application/vnd.ms-office.activeX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activeX/activeX1.xml" ContentType="application/vnd.ms-office.activeX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activeX/activeX10.xml" ContentType="application/vnd.ms-office.activeX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activeX/activeX8.xml" ContentType="application/vnd.ms-office.activeX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activeX/activeX6.xml" ContentType="application/vnd.ms-office.activeX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activeX/activeX4.xml" ContentType="application/vnd.ms-office.activeX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activeX/activeX9.xml" ContentType="application/vnd.ms-office.activeX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1"/>
  </p:notesMasterIdLst>
  <p:sldIdLst>
    <p:sldId id="256" r:id="rId2"/>
    <p:sldId id="465" r:id="rId3"/>
    <p:sldId id="466" r:id="rId4"/>
    <p:sldId id="643" r:id="rId5"/>
    <p:sldId id="464" r:id="rId6"/>
    <p:sldId id="257" r:id="rId7"/>
    <p:sldId id="360" r:id="rId8"/>
    <p:sldId id="469" r:id="rId9"/>
    <p:sldId id="644" r:id="rId10"/>
    <p:sldId id="645" r:id="rId11"/>
    <p:sldId id="361" r:id="rId12"/>
    <p:sldId id="468" r:id="rId13"/>
    <p:sldId id="517" r:id="rId14"/>
    <p:sldId id="518" r:id="rId15"/>
    <p:sldId id="647" r:id="rId16"/>
    <p:sldId id="649" r:id="rId17"/>
    <p:sldId id="470" r:id="rId18"/>
    <p:sldId id="412" r:id="rId19"/>
    <p:sldId id="681" r:id="rId20"/>
    <p:sldId id="472" r:id="rId21"/>
    <p:sldId id="346" r:id="rId22"/>
    <p:sldId id="474" r:id="rId23"/>
    <p:sldId id="476" r:id="rId24"/>
    <p:sldId id="475" r:id="rId25"/>
    <p:sldId id="478" r:id="rId26"/>
    <p:sldId id="651" r:id="rId27"/>
    <p:sldId id="477" r:id="rId28"/>
    <p:sldId id="642" r:id="rId29"/>
    <p:sldId id="362" r:id="rId30"/>
    <p:sldId id="652" r:id="rId31"/>
    <p:sldId id="456" r:id="rId32"/>
    <p:sldId id="363" r:id="rId33"/>
    <p:sldId id="641" r:id="rId34"/>
    <p:sldId id="646" r:id="rId35"/>
    <p:sldId id="683" r:id="rId36"/>
    <p:sldId id="714" r:id="rId37"/>
    <p:sldId id="684" r:id="rId38"/>
    <p:sldId id="716" r:id="rId39"/>
    <p:sldId id="715" r:id="rId40"/>
    <p:sldId id="717" r:id="rId41"/>
    <p:sldId id="718" r:id="rId42"/>
    <p:sldId id="719" r:id="rId43"/>
    <p:sldId id="720" r:id="rId44"/>
    <p:sldId id="721" r:id="rId45"/>
    <p:sldId id="722" r:id="rId46"/>
    <p:sldId id="723" r:id="rId47"/>
    <p:sldId id="724" r:id="rId48"/>
    <p:sldId id="725" r:id="rId49"/>
    <p:sldId id="731" r:id="rId50"/>
    <p:sldId id="732" r:id="rId51"/>
    <p:sldId id="733" r:id="rId52"/>
    <p:sldId id="480" r:id="rId53"/>
    <p:sldId id="446" r:id="rId54"/>
    <p:sldId id="481" r:id="rId55"/>
    <p:sldId id="462" r:id="rId56"/>
    <p:sldId id="699" r:id="rId57"/>
    <p:sldId id="413" r:id="rId58"/>
    <p:sldId id="459" r:id="rId59"/>
    <p:sldId id="700" r:id="rId60"/>
    <p:sldId id="693" r:id="rId61"/>
    <p:sldId id="734" r:id="rId62"/>
    <p:sldId id="735" r:id="rId63"/>
    <p:sldId id="736" r:id="rId64"/>
    <p:sldId id="737" r:id="rId65"/>
    <p:sldId id="738" r:id="rId66"/>
    <p:sldId id="739" r:id="rId67"/>
    <p:sldId id="358" r:id="rId68"/>
    <p:sldId id="483" r:id="rId69"/>
    <p:sldId id="484" r:id="rId70"/>
    <p:sldId id="485" r:id="rId71"/>
    <p:sldId id="486" r:id="rId72"/>
    <p:sldId id="487" r:id="rId73"/>
    <p:sldId id="488" r:id="rId74"/>
    <p:sldId id="489" r:id="rId75"/>
    <p:sldId id="490" r:id="rId76"/>
    <p:sldId id="493" r:id="rId77"/>
    <p:sldId id="494" r:id="rId78"/>
    <p:sldId id="521" r:id="rId79"/>
    <p:sldId id="495" r:id="rId80"/>
    <p:sldId id="519" r:id="rId81"/>
    <p:sldId id="498" r:id="rId82"/>
    <p:sldId id="701" r:id="rId83"/>
    <p:sldId id="740" r:id="rId84"/>
    <p:sldId id="741" r:id="rId85"/>
    <p:sldId id="742" r:id="rId86"/>
    <p:sldId id="743" r:id="rId87"/>
    <p:sldId id="744" r:id="rId88"/>
    <p:sldId id="745" r:id="rId89"/>
    <p:sldId id="746" r:id="rId90"/>
    <p:sldId id="491" r:id="rId91"/>
    <p:sldId id="650" r:id="rId92"/>
    <p:sldId id="502" r:id="rId93"/>
    <p:sldId id="501" r:id="rId94"/>
    <p:sldId id="492" r:id="rId95"/>
    <p:sldId id="510" r:id="rId96"/>
    <p:sldId id="509" r:id="rId97"/>
    <p:sldId id="516" r:id="rId98"/>
    <p:sldId id="522" r:id="rId99"/>
    <p:sldId id="523" r:id="rId10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</p:showPr>
  <p:clrMru>
    <a:srgbClr val="6600FF"/>
    <a:srgbClr val="0000CC"/>
    <a:srgbClr val="008000"/>
    <a:srgbClr val="FFFF99"/>
    <a:srgbClr val="FF00FF"/>
    <a:srgbClr val="FFC5FF"/>
    <a:srgbClr val="FF99FF"/>
    <a:srgbClr val="CC0099"/>
    <a:srgbClr val="E0E0E0"/>
    <a:srgbClr val="C9C9C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5" autoAdjust="0"/>
    <p:restoredTop sz="96819" autoAdjust="0"/>
  </p:normalViewPr>
  <p:slideViewPr>
    <p:cSldViewPr>
      <p:cViewPr>
        <p:scale>
          <a:sx n="60" d="100"/>
          <a:sy n="60" d="100"/>
        </p:scale>
        <p:origin x="-1506" y="-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10" Type="http://schemas.openxmlformats.org/officeDocument/2006/relationships/image" Target="../media/image69.wmf"/><Relationship Id="rId4" Type="http://schemas.openxmlformats.org/officeDocument/2006/relationships/image" Target="../media/image63.wmf"/><Relationship Id="rId9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A348647-1672-49C0-849A-161A8D8722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6D415B-E125-4642-ABDE-A4D1FFAFDEFB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|E| = number of edges</a:t>
            </a:r>
          </a:p>
          <a:p>
            <a:r>
              <a:rPr lang="en-US" smtClean="0"/>
              <a:t>|V| = number of vertices</a:t>
            </a:r>
          </a:p>
        </p:txBody>
      </p:sp>
      <p:sp>
        <p:nvSpPr>
          <p:cNvPr id="1044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8C769EC-0F08-4FC1-A09D-0293968C33D1}" type="slidenum">
              <a:rPr lang="en-US" sz="1200"/>
              <a:pPr algn="r"/>
              <a:t>74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0000C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6856B559-80C2-4406-B1AA-4D56887CCB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239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CFF9814C-77A0-4078-9F50-C5FDC0C41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1D155191-F23F-446A-BF76-E69C7ED00B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C2616E2E-9CE0-4909-BD20-A4AF0BE60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4659F284-1F62-4281-BE26-C8F05601D7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38A4E7A4-F42F-44F0-AEDA-61B9F5FE3A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A99502E0-1FBD-4382-AC58-DA7D71CD45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8ADE3E42-5FA0-4D24-96AA-A771108ABC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9C501BFD-5B1F-4F98-B7A7-9426B2072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7A350D25-11EE-4FE9-8EC0-1B0111C202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6868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295400"/>
            <a:ext cx="7848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533400" y="6596063"/>
            <a:ext cx="5181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100" dirty="0" smtClean="0">
                <a:cs typeface="+mn-cs"/>
              </a:rPr>
              <a:t>Graphs</a:t>
            </a:r>
            <a:endParaRPr lang="en-US" sz="1100" dirty="0">
              <a:cs typeface="+mn-cs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5532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cs typeface="+mn-cs"/>
              </a:defRPr>
            </a:lvl1pPr>
          </a:lstStyle>
          <a:p>
            <a:pPr>
              <a:defRPr/>
            </a:pPr>
            <a:r>
              <a:rPr lang="en-US"/>
              <a:t> </a:t>
            </a:r>
            <a:fld id="{D1281FBB-2166-4896-AF9B-7690DDAFF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1239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7.xml"/><Relationship Id="rId13" Type="http://schemas.openxmlformats.org/officeDocument/2006/relationships/image" Target="../media/image70.png"/><Relationship Id="rId3" Type="http://schemas.openxmlformats.org/officeDocument/2006/relationships/control" Target="../activeX/activeX2.xml"/><Relationship Id="rId7" Type="http://schemas.openxmlformats.org/officeDocument/2006/relationships/control" Target="../activeX/activeX6.xml"/><Relationship Id="rId12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control" Target="../activeX/activeX5.xml"/><Relationship Id="rId11" Type="http://schemas.openxmlformats.org/officeDocument/2006/relationships/control" Target="../activeX/activeX10.xml"/><Relationship Id="rId5" Type="http://schemas.openxmlformats.org/officeDocument/2006/relationships/control" Target="../activeX/activeX4.xml"/><Relationship Id="rId10" Type="http://schemas.openxmlformats.org/officeDocument/2006/relationships/control" Target="../activeX/activeX9.xml"/><Relationship Id="rId4" Type="http://schemas.openxmlformats.org/officeDocument/2006/relationships/control" Target="../activeX/activeX3.xml"/><Relationship Id="rId9" Type="http://schemas.openxmlformats.org/officeDocument/2006/relationships/control" Target="../activeX/activeX8.xml"/><Relationship Id="rId1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/>
              <a:t>Graphs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B9D67AE-87BB-4A6E-B40A-CAA93B3C87F1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219200"/>
            <a:ext cx="8001000" cy="182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 smtClean="0"/>
              <a:t>Classification based on edge’s direction: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i="1" dirty="0" smtClean="0">
                <a:solidFill>
                  <a:srgbClr val="FF0000"/>
                </a:solidFill>
              </a:rPr>
              <a:t>Undirected graph / directed graph (digraph)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sz="2400" dirty="0" smtClean="0">
                <a:sym typeface="Wingdings" pitchFamily="2" charset="2"/>
              </a:rPr>
              <a:t> In a</a:t>
            </a:r>
            <a:r>
              <a:rPr lang="en-US" sz="2400" dirty="0" smtClean="0"/>
              <a:t> </a:t>
            </a:r>
            <a:r>
              <a:rPr lang="en-US" sz="2400" b="1" dirty="0" smtClean="0"/>
              <a:t>directed graph, each edge has it’s own direction (orientation)</a:t>
            </a:r>
            <a:endParaRPr lang="en-US" sz="2400" dirty="0" smtClean="0"/>
          </a:p>
        </p:txBody>
      </p: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2028825" y="3124200"/>
            <a:ext cx="5362575" cy="2598737"/>
            <a:chOff x="1171574" y="3116582"/>
            <a:chExt cx="5362576" cy="259841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4" y="3116582"/>
              <a:ext cx="2409826" cy="2598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91000" y="3432216"/>
              <a:ext cx="2343150" cy="19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2C4BFB5-3D64-431B-8F55-4B623663192B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90601"/>
            <a:ext cx="7543800" cy="3352799"/>
          </a:xfrm>
        </p:spPr>
        <p:txBody>
          <a:bodyPr/>
          <a:lstStyle/>
          <a:p>
            <a:pPr eaLnBrk="1" hangingPunct="1"/>
            <a:r>
              <a:rPr lang="en-US" sz="3200" b="1" dirty="0" smtClean="0"/>
              <a:t>Classification based on number of edges </a:t>
            </a:r>
            <a:r>
              <a:rPr lang="en-US" sz="3200" dirty="0" smtClean="0"/>
              <a:t>between vertices</a:t>
            </a:r>
          </a:p>
          <a:p>
            <a:pPr lvl="1" eaLnBrk="1" hangingPunct="1"/>
            <a:r>
              <a:rPr lang="en-US" sz="2400" b="1" dirty="0" smtClean="0">
                <a:solidFill>
                  <a:srgbClr val="FF0000"/>
                </a:solidFill>
              </a:rPr>
              <a:t>Simple graph</a:t>
            </a:r>
            <a:r>
              <a:rPr lang="en-US" sz="2400" b="1" dirty="0" smtClean="0"/>
              <a:t>: </a:t>
            </a:r>
            <a:r>
              <a:rPr lang="en-US" sz="2000" dirty="0" smtClean="0"/>
              <a:t>two distinct vertices in un-directed graph can be join </a:t>
            </a:r>
            <a:r>
              <a:rPr lang="en-US" sz="2000" b="1" dirty="0" err="1" smtClean="0"/>
              <a:t>atmost</a:t>
            </a:r>
            <a:r>
              <a:rPr lang="en-US" sz="2000" dirty="0" smtClean="0"/>
              <a:t> ONE edge</a:t>
            </a:r>
            <a:endParaRPr lang="en-US" sz="2400" dirty="0" smtClean="0"/>
          </a:p>
          <a:p>
            <a:pPr lvl="1" eaLnBrk="1" hangingPunct="1"/>
            <a:r>
              <a:rPr lang="en-US" sz="2400" b="1" dirty="0" err="1" smtClean="0">
                <a:solidFill>
                  <a:srgbClr val="FF0000"/>
                </a:solidFill>
              </a:rPr>
              <a:t>Multigraph</a:t>
            </a:r>
            <a:r>
              <a:rPr lang="en-US" sz="2400" i="1" dirty="0" smtClean="0"/>
              <a:t> </a:t>
            </a:r>
            <a:r>
              <a:rPr lang="en-US" sz="2000" dirty="0" smtClean="0"/>
              <a:t>is a graph in which two vertices can be joined by multiple edges</a:t>
            </a:r>
            <a:endParaRPr lang="en-US" sz="2400" dirty="0" smtClean="0"/>
          </a:p>
          <a:p>
            <a:pPr lvl="1" eaLnBrk="1" hangingPunct="1"/>
            <a:r>
              <a:rPr lang="en-US" sz="2400" b="1" dirty="0" err="1" smtClean="0">
                <a:solidFill>
                  <a:srgbClr val="FF0000"/>
                </a:solidFill>
              </a:rPr>
              <a:t>Pseudograph</a:t>
            </a:r>
            <a:r>
              <a:rPr lang="en-US" sz="2400" i="1" dirty="0" smtClean="0"/>
              <a:t> </a:t>
            </a:r>
            <a:r>
              <a:rPr lang="en-US" sz="2000" dirty="0" smtClean="0"/>
              <a:t>is a </a:t>
            </a:r>
            <a:r>
              <a:rPr lang="en-US" sz="2000" dirty="0" err="1" smtClean="0"/>
              <a:t>multigraph</a:t>
            </a:r>
            <a:r>
              <a:rPr lang="en-US" sz="2000" dirty="0" smtClean="0"/>
              <a:t> which allows for loops</a:t>
            </a:r>
            <a:r>
              <a:rPr lang="en-US" sz="2000" i="1" dirty="0" smtClean="0"/>
              <a:t> at one vertex. </a:t>
            </a:r>
            <a:endParaRPr lang="en-US" sz="2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343400"/>
            <a:ext cx="5924550" cy="18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9963EEB-269D-42E3-845A-985B3AB0F2A3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143000"/>
            <a:ext cx="7620000" cy="2514600"/>
          </a:xfrm>
        </p:spPr>
        <p:txBody>
          <a:bodyPr/>
          <a:lstStyle/>
          <a:p>
            <a:pPr eaLnBrk="1" hangingPunct="1"/>
            <a:r>
              <a:rPr lang="en-US" b="1" dirty="0" smtClean="0"/>
              <a:t>Classification based on whether  or not edges are evaluated</a:t>
            </a:r>
          </a:p>
          <a:p>
            <a:pPr lvl="1" eaLnBrk="1" hangingPunct="1"/>
            <a:r>
              <a:rPr lang="en-US" b="1" dirty="0" smtClean="0"/>
              <a:t>Weighted graph</a:t>
            </a:r>
            <a:r>
              <a:rPr lang="en-US" i="1" dirty="0" smtClean="0"/>
              <a:t> </a:t>
            </a:r>
            <a:r>
              <a:rPr lang="en-US" dirty="0" smtClean="0"/>
              <a:t>if each edge has an assigned number (property of each edge) </a:t>
            </a:r>
          </a:p>
          <a:p>
            <a:pPr lvl="1" eaLnBrk="1" hangingPunct="1"/>
            <a:r>
              <a:rPr lang="en-US" b="1" dirty="0" smtClean="0"/>
              <a:t>Un-weighted graph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3552825"/>
            <a:ext cx="87058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CEF10FB-7371-49D1-8594-B2FA4611E6B4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56388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 smtClean="0"/>
              <a:t>Degree of a vertex </a:t>
            </a:r>
            <a:r>
              <a:rPr lang="en-US" sz="2400" b="0" dirty="0" smtClean="0"/>
              <a:t>– </a:t>
            </a:r>
            <a:r>
              <a:rPr lang="en-US" sz="2400" b="0" dirty="0" err="1" smtClean="0"/>
              <a:t>Bậc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của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đỉnh</a:t>
            </a:r>
            <a:endParaRPr lang="en-US" b="0" dirty="0" smtClean="0"/>
          </a:p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In undirected graphs</a:t>
            </a:r>
            <a:r>
              <a:rPr lang="en-US" sz="2400" dirty="0" smtClean="0"/>
              <a:t>: Degree of a vertex, (</a:t>
            </a:r>
            <a:r>
              <a:rPr lang="en-US" sz="2400" b="1" dirty="0" smtClean="0"/>
              <a:t>deg(v)</a:t>
            </a:r>
            <a:r>
              <a:rPr lang="en-US" sz="2400" dirty="0" smtClean="0"/>
              <a:t>, is number of edges connecting with it.</a:t>
            </a:r>
          </a:p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In directed graph</a:t>
            </a:r>
            <a:r>
              <a:rPr lang="en-US" sz="2400" b="1" dirty="0" smtClean="0"/>
              <a:t>:</a:t>
            </a:r>
          </a:p>
          <a:p>
            <a:pPr marL="460375" lvl="2" eaLnBrk="1" hangingPunct="1"/>
            <a:r>
              <a:rPr lang="en-US" b="1" dirty="0" smtClean="0"/>
              <a:t>In-degree (</a:t>
            </a:r>
            <a:r>
              <a:rPr lang="en-US" b="1" dirty="0" err="1" smtClean="0"/>
              <a:t>bậc</a:t>
            </a:r>
            <a:r>
              <a:rPr lang="en-US" b="1" dirty="0" smtClean="0"/>
              <a:t> </a:t>
            </a:r>
            <a:r>
              <a:rPr lang="en-US" b="1" dirty="0" err="1" smtClean="0"/>
              <a:t>vào</a:t>
            </a:r>
            <a:r>
              <a:rPr lang="en-US" dirty="0" smtClean="0"/>
              <a:t>), </a:t>
            </a:r>
            <a:r>
              <a:rPr lang="en-US" b="1" dirty="0" smtClean="0"/>
              <a:t>deg</a:t>
            </a:r>
            <a:r>
              <a:rPr lang="en-US" b="1" baseline="30000" dirty="0" smtClean="0"/>
              <a:t>+</a:t>
            </a:r>
            <a:r>
              <a:rPr lang="en-US" b="1" dirty="0" smtClean="0"/>
              <a:t>(v)</a:t>
            </a:r>
            <a:r>
              <a:rPr lang="en-US" dirty="0" smtClean="0"/>
              <a:t>, is number of edges connected </a:t>
            </a:r>
            <a:r>
              <a:rPr lang="en-US" dirty="0" smtClean="0">
                <a:solidFill>
                  <a:srgbClr val="FF0000"/>
                </a:solidFill>
              </a:rPr>
              <a:t>to</a:t>
            </a:r>
            <a:r>
              <a:rPr lang="en-US" dirty="0" smtClean="0"/>
              <a:t> a vertex.</a:t>
            </a:r>
          </a:p>
          <a:p>
            <a:pPr marL="460375" lvl="2" eaLnBrk="1" hangingPunct="1"/>
            <a:r>
              <a:rPr lang="en-US" b="1" dirty="0" smtClean="0"/>
              <a:t>Out-degree,</a:t>
            </a:r>
            <a:r>
              <a:rPr lang="en-US" dirty="0" smtClean="0"/>
              <a:t> </a:t>
            </a:r>
            <a:r>
              <a:rPr lang="en-US" b="1" dirty="0" smtClean="0"/>
              <a:t>deg</a:t>
            </a:r>
            <a:r>
              <a:rPr lang="en-US" b="1" baseline="30000" dirty="0" smtClean="0"/>
              <a:t>-</a:t>
            </a:r>
            <a:r>
              <a:rPr lang="en-US" b="1" dirty="0" smtClean="0"/>
              <a:t>(v)</a:t>
            </a:r>
            <a:r>
              <a:rPr lang="en-US" dirty="0" smtClean="0"/>
              <a:t>, </a:t>
            </a:r>
            <a:r>
              <a:rPr lang="en-US" b="1" dirty="0" smtClean="0"/>
              <a:t>is </a:t>
            </a:r>
            <a:r>
              <a:rPr lang="en-US" dirty="0" smtClean="0"/>
              <a:t>number of edges connected </a:t>
            </a:r>
            <a:r>
              <a:rPr lang="en-US" dirty="0" smtClean="0">
                <a:solidFill>
                  <a:srgbClr val="FF0000"/>
                </a:solidFill>
              </a:rPr>
              <a:t>from</a:t>
            </a:r>
            <a:r>
              <a:rPr lang="en-US" dirty="0" smtClean="0"/>
              <a:t> a vertex.</a:t>
            </a:r>
          </a:p>
          <a:p>
            <a:pPr marL="460375" lvl="2" eaLnBrk="1" hangingPunct="1"/>
            <a:r>
              <a:rPr lang="en-US" sz="2400" b="1" dirty="0" smtClean="0"/>
              <a:t>deg(v) = deg</a:t>
            </a:r>
            <a:r>
              <a:rPr lang="en-US" sz="2400" b="1" baseline="30000" dirty="0" smtClean="0"/>
              <a:t>+</a:t>
            </a:r>
            <a:r>
              <a:rPr lang="en-US" sz="2400" b="1" dirty="0" smtClean="0"/>
              <a:t>(v) </a:t>
            </a:r>
            <a:r>
              <a:rPr lang="en-US" sz="2400" dirty="0" smtClean="0"/>
              <a:t>+ </a:t>
            </a:r>
            <a:r>
              <a:rPr lang="en-US" sz="2400" b="1" dirty="0" smtClean="0"/>
              <a:t>deg</a:t>
            </a:r>
            <a:r>
              <a:rPr lang="en-US" sz="2400" b="1" baseline="30000" dirty="0" smtClean="0"/>
              <a:t>-</a:t>
            </a:r>
            <a:r>
              <a:rPr lang="en-US" sz="2400" b="1" dirty="0" smtClean="0"/>
              <a:t>(v)</a:t>
            </a:r>
            <a:endParaRPr lang="en-US" sz="2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0300" y="762000"/>
            <a:ext cx="2476500" cy="288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962400"/>
            <a:ext cx="279082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6858000" y="67056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BA8E58AA-D516-47EC-8CBC-4C4277F46D30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066800"/>
            <a:ext cx="7772400" cy="160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 smtClean="0"/>
              <a:t>Path and circuit/circle</a:t>
            </a:r>
          </a:p>
          <a:p>
            <a:pPr eaLnBrk="1" hangingPunct="1"/>
            <a:r>
              <a:rPr lang="en-US" b="0" dirty="0" smtClean="0"/>
              <a:t>A path is a group of consecutive edges.</a:t>
            </a:r>
          </a:p>
          <a:p>
            <a:pPr eaLnBrk="1" hangingPunct="1"/>
            <a:r>
              <a:rPr lang="en-US" b="0" dirty="0" smtClean="0">
                <a:solidFill>
                  <a:srgbClr val="FF0000"/>
                </a:solidFill>
              </a:rPr>
              <a:t>A circuit or circle is a closed path.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895600"/>
            <a:ext cx="439674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943038"/>
            <a:ext cx="4448176" cy="3305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C1A9E1BF-1686-40B0-8DB5-28A309546EC3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1"/>
            <a:ext cx="7848600" cy="2362199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>
                <a:solidFill>
                  <a:schemeClr val="tx1"/>
                </a:solidFill>
              </a:rPr>
              <a:t>A graph is connected if and only if there exist a path between two arbitrary different vertices. </a:t>
            </a:r>
          </a:p>
          <a:p>
            <a:pPr marL="0" indent="0" eaLnBrk="1" hangingPunct="1">
              <a:buNone/>
            </a:pPr>
            <a:r>
              <a:rPr lang="en-US" b="0" dirty="0" smtClean="0">
                <a:solidFill>
                  <a:schemeClr val="tx1"/>
                </a:solidFill>
              </a:rPr>
              <a:t>- If a graph is not connected, it is a combination of at least two connection components.</a:t>
            </a:r>
            <a:endParaRPr lang="en-US" b="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143000" y="838200"/>
            <a:ext cx="2971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00CC"/>
                </a:solidFill>
              </a:rPr>
              <a:t>Connectivity:</a:t>
            </a:r>
            <a:endParaRPr lang="en-US" sz="3200" b="1" dirty="0">
              <a:solidFill>
                <a:srgbClr val="0000CC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3733800"/>
            <a:ext cx="8686800" cy="2047220"/>
            <a:chOff x="0" y="3962400"/>
            <a:chExt cx="8686800" cy="204722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" y="3962400"/>
              <a:ext cx="1676400" cy="1457325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962400"/>
              <a:ext cx="2619375" cy="1504950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3000" y="3962400"/>
              <a:ext cx="1695450" cy="1533525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8000" y="3962400"/>
              <a:ext cx="1647825" cy="1495425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0" y="5486401"/>
              <a:ext cx="1752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Connected graph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00600" y="5486400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Connected graph</a:t>
              </a:r>
            </a:p>
            <a:p>
              <a:pPr algn="ctr"/>
              <a:r>
                <a:rPr lang="en-US" sz="1400" dirty="0" smtClean="0"/>
                <a:t>(Strong connected)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33600" y="54864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This graph includes 3 connected components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05600" y="5486400"/>
              <a:ext cx="198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Weak connected</a:t>
              </a:r>
              <a:endParaRPr lang="en-US" sz="1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33400" y="5986046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 directed graph is weak connected if it’s associated undirected  sub-graph is connected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C1A9E1BF-1686-40B0-8DB5-28A309546EC3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1"/>
            <a:ext cx="7848600" cy="2362199"/>
          </a:xfrm>
        </p:spPr>
        <p:txBody>
          <a:bodyPr/>
          <a:lstStyle/>
          <a:p>
            <a:pPr eaLnBrk="1" hangingPunct="1">
              <a:buNone/>
            </a:pPr>
            <a:r>
              <a:rPr lang="en-US" b="0" dirty="0" smtClean="0"/>
              <a:t>- Articulation point/cut vertex</a:t>
            </a:r>
            <a:r>
              <a:rPr lang="en-US" sz="2000" b="0" dirty="0" smtClean="0">
                <a:solidFill>
                  <a:schemeClr val="tx1"/>
                </a:solidFill>
              </a:rPr>
              <a:t>(</a:t>
            </a:r>
            <a:r>
              <a:rPr lang="en-US" sz="2000" b="0" dirty="0" err="1" smtClean="0">
                <a:solidFill>
                  <a:schemeClr val="tx1"/>
                </a:solidFill>
              </a:rPr>
              <a:t>điểm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</a:rPr>
              <a:t>khớp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err="1" smtClean="0">
                <a:solidFill>
                  <a:schemeClr val="tx1"/>
                </a:solidFill>
              </a:rPr>
              <a:t>đỉnh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</a:rPr>
              <a:t>cắt</a:t>
            </a:r>
            <a:r>
              <a:rPr lang="en-US" sz="2000" b="0" dirty="0" smtClean="0">
                <a:solidFill>
                  <a:schemeClr val="tx1"/>
                </a:solidFill>
              </a:rPr>
              <a:t>)</a:t>
            </a:r>
            <a:endParaRPr lang="en-US" b="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Char char="-"/>
            </a:pPr>
            <a:r>
              <a:rPr lang="en-US" b="0" dirty="0" smtClean="0">
                <a:solidFill>
                  <a:srgbClr val="FF0000"/>
                </a:solidFill>
              </a:rPr>
              <a:t>Cut edge </a:t>
            </a:r>
            <a:r>
              <a:rPr lang="en-US" sz="2000" b="0" dirty="0" smtClean="0">
                <a:solidFill>
                  <a:schemeClr val="tx1"/>
                </a:solidFill>
              </a:rPr>
              <a:t>(</a:t>
            </a:r>
            <a:r>
              <a:rPr lang="en-US" sz="2000" b="0" dirty="0" err="1" smtClean="0">
                <a:solidFill>
                  <a:schemeClr val="tx1"/>
                </a:solidFill>
              </a:rPr>
              <a:t>cạnh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</a:rPr>
              <a:t>cắt</a:t>
            </a:r>
            <a:r>
              <a:rPr lang="en-US" sz="2000" b="0" dirty="0" smtClean="0">
                <a:solidFill>
                  <a:schemeClr val="tx1"/>
                </a:solidFill>
              </a:rPr>
              <a:t>)</a:t>
            </a:r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en-US" b="0" dirty="0" smtClean="0">
                <a:solidFill>
                  <a:srgbClr val="FF0000"/>
                </a:solidFill>
              </a:rPr>
              <a:t>/ Bridge</a:t>
            </a:r>
            <a:r>
              <a:rPr lang="en-US" b="0" dirty="0" smtClean="0"/>
              <a:t> </a:t>
            </a:r>
            <a:r>
              <a:rPr lang="en-US" sz="2000" b="0" dirty="0" smtClean="0">
                <a:solidFill>
                  <a:schemeClr val="tx1"/>
                </a:solidFill>
              </a:rPr>
              <a:t>(</a:t>
            </a:r>
            <a:r>
              <a:rPr lang="en-US" sz="2000" b="0" dirty="0" err="1" smtClean="0">
                <a:solidFill>
                  <a:schemeClr val="tx1"/>
                </a:solidFill>
              </a:rPr>
              <a:t>cầu</a:t>
            </a:r>
            <a:r>
              <a:rPr lang="en-US" sz="2000" b="0" dirty="0" smtClean="0">
                <a:solidFill>
                  <a:schemeClr val="tx1"/>
                </a:solidFill>
              </a:rPr>
              <a:t>)</a:t>
            </a:r>
            <a:endParaRPr lang="en-US" b="0" dirty="0" smtClean="0"/>
          </a:p>
          <a:p>
            <a:pPr eaLnBrk="1" hangingPunct="1">
              <a:buNone/>
            </a:pPr>
            <a:r>
              <a:rPr lang="en-US" b="0" dirty="0" smtClean="0">
                <a:solidFill>
                  <a:schemeClr val="tx1"/>
                </a:solidFill>
              </a:rPr>
              <a:t>A special </a:t>
            </a:r>
            <a:r>
              <a:rPr lang="en-US" b="0" dirty="0" err="1" smtClean="0">
                <a:solidFill>
                  <a:schemeClr val="tx1"/>
                </a:solidFill>
              </a:rPr>
              <a:t>vetex</a:t>
            </a:r>
            <a:r>
              <a:rPr lang="en-US" b="0" dirty="0" smtClean="0">
                <a:solidFill>
                  <a:schemeClr val="tx1"/>
                </a:solidFill>
              </a:rPr>
              <a:t> or edge in a graph having special property that when it is removed, it causes the graph unconnected.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8382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00CC"/>
                </a:solidFill>
              </a:rPr>
              <a:t>Connectivity…</a:t>
            </a:r>
            <a:endParaRPr lang="en-US" sz="3200" b="1" dirty="0">
              <a:solidFill>
                <a:srgbClr val="0000C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3910416"/>
            <a:ext cx="4705350" cy="241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flipH="1">
            <a:off x="3124200" y="1828800"/>
            <a:ext cx="1828800" cy="30480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3000" y="1828800"/>
            <a:ext cx="457200" cy="31242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33600" y="2362200"/>
            <a:ext cx="533400" cy="2743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133600" y="2362200"/>
            <a:ext cx="2438400" cy="2667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114800" y="1828800"/>
            <a:ext cx="838200" cy="3200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2- Graph Representation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066800" y="1371600"/>
            <a:ext cx="7239000" cy="3962400"/>
          </a:xfrm>
        </p:spPr>
        <p:txBody>
          <a:bodyPr/>
          <a:lstStyle/>
          <a:p>
            <a:pPr>
              <a:buNone/>
            </a:pPr>
            <a:r>
              <a:rPr lang="en-US" sz="3200" dirty="0" smtClean="0"/>
              <a:t>2 ways to present data of a graph: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Using matrix:</a:t>
            </a:r>
          </a:p>
          <a:p>
            <a:pPr lvl="1"/>
            <a:r>
              <a:rPr lang="en-US" sz="2400" dirty="0" smtClean="0"/>
              <a:t>adjacency matrix(ma </a:t>
            </a:r>
            <a:r>
              <a:rPr lang="en-US" sz="2400" dirty="0" err="1" smtClean="0"/>
              <a:t>trận</a:t>
            </a:r>
            <a:r>
              <a:rPr lang="en-US" sz="2400" dirty="0" smtClean="0"/>
              <a:t> </a:t>
            </a:r>
            <a:r>
              <a:rPr lang="en-US" sz="2400" dirty="0" err="1" smtClean="0"/>
              <a:t>đỉnh</a:t>
            </a:r>
            <a:r>
              <a:rPr lang="en-US" sz="2400" dirty="0" smtClean="0"/>
              <a:t> </a:t>
            </a:r>
            <a:r>
              <a:rPr lang="en-US" sz="2400" dirty="0" err="1" smtClean="0"/>
              <a:t>kề</a:t>
            </a:r>
            <a:r>
              <a:rPr lang="en-US" sz="2400" dirty="0" smtClean="0"/>
              <a:t>) or, </a:t>
            </a:r>
          </a:p>
          <a:p>
            <a:pPr lvl="1"/>
            <a:r>
              <a:rPr lang="en-US" sz="2400" dirty="0" smtClean="0"/>
              <a:t>incidence matrix ( ma </a:t>
            </a:r>
            <a:r>
              <a:rPr lang="en-US" sz="2400" dirty="0" err="1" smtClean="0"/>
              <a:t>trận</a:t>
            </a:r>
            <a:r>
              <a:rPr lang="en-US" sz="2400" dirty="0" smtClean="0"/>
              <a:t> </a:t>
            </a:r>
            <a:r>
              <a:rPr lang="en-US" sz="2400" dirty="0" err="1" smtClean="0"/>
              <a:t>cạnh</a:t>
            </a:r>
            <a:r>
              <a:rPr lang="en-US" sz="2400" dirty="0" smtClean="0"/>
              <a:t> </a:t>
            </a:r>
            <a:r>
              <a:rPr lang="en-US" sz="2400" dirty="0" err="1" smtClean="0"/>
              <a:t>nối</a:t>
            </a:r>
            <a:r>
              <a:rPr lang="en-US" sz="2400" dirty="0" smtClean="0"/>
              <a:t>)</a:t>
            </a:r>
          </a:p>
          <a:p>
            <a:pPr lvl="1"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It requires huge memory block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Using adjacency list </a:t>
            </a:r>
            <a:r>
              <a:rPr lang="en-US" sz="2400" dirty="0" smtClean="0"/>
              <a:t>(</a:t>
            </a:r>
            <a:r>
              <a:rPr lang="en-US" sz="2400" dirty="0" err="1" smtClean="0"/>
              <a:t>danh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kề</a:t>
            </a:r>
            <a:r>
              <a:rPr lang="en-US" sz="2400" dirty="0" smtClean="0"/>
              <a:t>)</a:t>
            </a:r>
            <a:endParaRPr lang="en-US" dirty="0" smtClean="0"/>
          </a:p>
          <a:p>
            <a:pPr lvl="1"/>
            <a:r>
              <a:rPr lang="en-US" sz="2400" dirty="0" smtClean="0">
                <a:solidFill>
                  <a:srgbClr val="0000CC"/>
                </a:solidFill>
              </a:rPr>
              <a:t>Linked data structure is used to save memory</a:t>
            </a:r>
            <a:r>
              <a:rPr lang="en-US" sz="2400" dirty="0" smtClean="0"/>
              <a:t>.</a:t>
            </a:r>
          </a:p>
          <a:p>
            <a:pPr lvl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2884171-0039-404B-98EC-D47907F4081F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B70DC04-A2F5-41DC-ACDE-A46B535F426D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2- Graph Representation…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33400" y="1885890"/>
            <a:ext cx="8077200" cy="4438710"/>
            <a:chOff x="533400" y="1524000"/>
            <a:chExt cx="8077200" cy="443871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7213" y="3124200"/>
              <a:ext cx="8029575" cy="2409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81375" y="1558925"/>
              <a:ext cx="2105025" cy="148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5" name="Text Box 3"/>
            <p:cNvSpPr txBox="1">
              <a:spLocks noChangeArrowheads="1"/>
            </p:cNvSpPr>
            <p:nvPr/>
          </p:nvSpPr>
          <p:spPr bwMode="auto">
            <a:xfrm>
              <a:off x="937629" y="5562600"/>
              <a:ext cx="28472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(a) an </a:t>
              </a:r>
              <a:r>
                <a:rPr lang="en-US" sz="2000" dirty="0"/>
                <a:t>adjacency matrix</a:t>
              </a:r>
            </a:p>
          </p:txBody>
        </p:sp>
        <p:sp>
          <p:nvSpPr>
            <p:cNvPr id="17416" name="Text Box 3"/>
            <p:cNvSpPr txBox="1">
              <a:spLocks noChangeArrowheads="1"/>
            </p:cNvSpPr>
            <p:nvPr/>
          </p:nvSpPr>
          <p:spPr bwMode="auto">
            <a:xfrm>
              <a:off x="5105400" y="5562600"/>
              <a:ext cx="27767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(b) </a:t>
              </a:r>
              <a:r>
                <a:rPr lang="en-US" sz="2000" dirty="0"/>
                <a:t>an incidence matrix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33400" y="2209800"/>
              <a:ext cx="2597138" cy="552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Vertices are sorted based on their labels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949927" y="2209800"/>
              <a:ext cx="1409695" cy="552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Edges are </a:t>
              </a:r>
              <a:r>
                <a:rPr lang="en-US" dirty="0" smtClean="0">
                  <a:solidFill>
                    <a:srgbClr val="FF0000"/>
                  </a:solidFill>
                </a:rPr>
                <a:t>sorted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677334" y="2743202"/>
              <a:ext cx="8466" cy="710389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0" idx="2"/>
            </p:cNvCxnSpPr>
            <p:nvPr/>
          </p:nvCxnSpPr>
          <p:spPr bwMode="auto">
            <a:xfrm>
              <a:off x="6654775" y="2762596"/>
              <a:ext cx="0" cy="315883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3052222" y="2742853"/>
              <a:ext cx="1367378" cy="838547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1905000" y="2743200"/>
              <a:ext cx="0" cy="304800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486400" y="1524000"/>
              <a:ext cx="312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Edge label = association of labels of two related vertices</a:t>
              </a:r>
              <a:endParaRPr lang="en-US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1143000" y="1062335"/>
            <a:ext cx="5808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0000CC"/>
                </a:solidFill>
              </a:rPr>
              <a:t>Representing a graph using a matrix: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B70DC04-A2F5-41DC-ACDE-A46B535F426D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2- Graph Representation…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143000" y="838200"/>
            <a:ext cx="6067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0000CC"/>
                </a:solidFill>
              </a:rPr>
              <a:t>Some graphs using adjacency matrices: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 cstate="print">
            <a:lum bright="-4000" contrast="20000"/>
          </a:blip>
          <a:srcRect/>
          <a:stretch>
            <a:fillRect/>
          </a:stretch>
        </p:blipFill>
        <p:spPr bwMode="auto">
          <a:xfrm>
            <a:off x="192593" y="4038600"/>
            <a:ext cx="8720714" cy="249555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 cstate="print">
            <a:lum bright="-4000" contrast="20000"/>
          </a:blip>
          <a:srcRect/>
          <a:stretch>
            <a:fillRect/>
          </a:stretch>
        </p:blipFill>
        <p:spPr bwMode="auto">
          <a:xfrm>
            <a:off x="727456" y="1447800"/>
            <a:ext cx="7689090" cy="24384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90600"/>
            <a:ext cx="7543800" cy="533400"/>
          </a:xfrm>
        </p:spPr>
        <p:txBody>
          <a:bodyPr/>
          <a:lstStyle/>
          <a:p>
            <a:pPr>
              <a:buNone/>
              <a:defRPr/>
            </a:pPr>
            <a:r>
              <a:rPr lang="en-US" b="1" dirty="0" smtClean="0"/>
              <a:t>How to describe a complex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2730655-21B5-470E-BE3C-7D9C413331FE}" type="slidenum">
              <a:rPr lang="en-US"/>
              <a:pPr>
                <a:defRPr/>
              </a:pPr>
              <a:t>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2067560"/>
          <a:ext cx="86868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1447800"/>
                <a:gridCol w="5105400"/>
              </a:tblGrid>
              <a:tr h="4318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CC"/>
                          </a:solidFill>
                        </a:rPr>
                        <a:t>Problem</a:t>
                      </a:r>
                      <a:endParaRPr lang="en-US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CC"/>
                          </a:solidFill>
                        </a:rPr>
                        <a:t>Use</a:t>
                      </a:r>
                      <a:endParaRPr lang="en-US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CC"/>
                          </a:solidFill>
                        </a:rPr>
                        <a:t>Example</a:t>
                      </a:r>
                      <a:endParaRPr lang="en-US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Simple/ Easy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Some data or a list of 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Quadratic equation/ Student management/…</a:t>
                      </a:r>
                      <a:endParaRPr lang="en-US" dirty="0"/>
                    </a:p>
                  </a:txBody>
                  <a:tcPr/>
                </a:tc>
              </a:tr>
              <a:tr h="1388533">
                <a:tc>
                  <a:txBody>
                    <a:bodyPr/>
                    <a:lstStyle/>
                    <a:p>
                      <a:r>
                        <a:rPr lang="en-US" dirty="0" smtClean="0"/>
                        <a:t>Complex/ Difficult</a:t>
                      </a:r>
                      <a:endParaRPr lang="en-US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graph (draw)</a:t>
                      </a:r>
                      <a:endParaRPr lang="en-US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 smtClean="0"/>
                        <a:t> Transportation road map/road network? Relations of airports</a:t>
                      </a:r>
                    </a:p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 smtClean="0">
                          <a:ea typeface="+mn-ea"/>
                          <a:cs typeface="+mn-cs"/>
                        </a:rPr>
                        <a:t> Drainage net </a:t>
                      </a:r>
                    </a:p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 smtClean="0">
                          <a:ea typeface="+mn-ea"/>
                          <a:cs typeface="+mn-cs"/>
                        </a:rPr>
                        <a:t> Country’s national</a:t>
                      </a:r>
                      <a:r>
                        <a:rPr lang="en-US" sz="2000" b="1" dirty="0" smtClean="0"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000" dirty="0" smtClean="0">
                          <a:ea typeface="+mn-ea"/>
                          <a:cs typeface="+mn-cs"/>
                        </a:rPr>
                        <a:t>electricity grid</a:t>
                      </a:r>
                    </a:p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 smtClean="0"/>
                        <a:t> Computer networks</a:t>
                      </a:r>
                      <a:endParaRPr lang="en-US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14400" y="5341203"/>
            <a:ext cx="731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Graphs are tools for presenting a set of objects in which each object can have relations to others.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85B268BC-C4C8-4641-A21E-54258C637590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2- Graph Representation…</a:t>
            </a:r>
          </a:p>
        </p:txBody>
      </p:sp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1143000" y="838200"/>
            <a:ext cx="7696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Representing a graph using a matrix:</a:t>
            </a:r>
          </a:p>
          <a:p>
            <a:endParaRPr lang="en-US" sz="2400" b="1" dirty="0" smtClean="0">
              <a:solidFill>
                <a:srgbClr val="0000CC"/>
              </a:solidFill>
            </a:endParaRPr>
          </a:p>
          <a:p>
            <a:r>
              <a:rPr lang="en-US" sz="2400" b="1" u="sng" dirty="0" smtClean="0">
                <a:solidFill>
                  <a:srgbClr val="0000CC"/>
                </a:solidFill>
              </a:rPr>
              <a:t>Evaluating on memory efficiency</a:t>
            </a:r>
          </a:p>
          <a:p>
            <a:r>
              <a:rPr lang="en-US" sz="2400" dirty="0" smtClean="0">
                <a:solidFill>
                  <a:srgbClr val="0000CC"/>
                </a:solidFill>
              </a:rPr>
              <a:t>Situation</a:t>
            </a:r>
            <a:r>
              <a:rPr lang="en-US" sz="2400" dirty="0">
                <a:solidFill>
                  <a:srgbClr val="0000CC"/>
                </a:solidFill>
              </a:rPr>
              <a:t>: Road map of a city has 10000 crossroads, and </a:t>
            </a:r>
            <a:r>
              <a:rPr lang="en-US" sz="2400" dirty="0" smtClean="0">
                <a:solidFill>
                  <a:srgbClr val="0000CC"/>
                </a:solidFill>
              </a:rPr>
              <a:t>at most </a:t>
            </a:r>
            <a:r>
              <a:rPr lang="en-US" sz="2400" dirty="0">
                <a:solidFill>
                  <a:srgbClr val="0000CC"/>
                </a:solidFill>
              </a:rPr>
              <a:t>7 roads </a:t>
            </a:r>
            <a:r>
              <a:rPr lang="en-US" sz="2400" dirty="0" smtClean="0">
                <a:solidFill>
                  <a:srgbClr val="0000CC"/>
                </a:solidFill>
              </a:rPr>
              <a:t>connecting </a:t>
            </a:r>
            <a:r>
              <a:rPr lang="en-US" sz="2400" dirty="0">
                <a:solidFill>
                  <a:srgbClr val="0000CC"/>
                </a:solidFill>
              </a:rPr>
              <a:t>each 2 distinct crossroads.</a:t>
            </a:r>
          </a:p>
        </p:txBody>
      </p:sp>
      <p:sp>
        <p:nvSpPr>
          <p:cNvPr id="18437" name="TextBox 7"/>
          <p:cNvSpPr txBox="1">
            <a:spLocks noChangeArrowheads="1"/>
          </p:cNvSpPr>
          <p:nvPr/>
        </p:nvSpPr>
        <p:spPr bwMode="auto">
          <a:xfrm>
            <a:off x="1143000" y="3302675"/>
            <a:ext cx="7696200" cy="156966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Using adjacency matrix: </a:t>
            </a:r>
          </a:p>
          <a:p>
            <a:r>
              <a:rPr lang="en-US" sz="2400" dirty="0" smtClean="0"/>
              <a:t>Matrix size: 10000 x 10000.</a:t>
            </a:r>
            <a:endParaRPr lang="en-US" sz="2400" dirty="0"/>
          </a:p>
          <a:p>
            <a:r>
              <a:rPr lang="en-US" sz="2400" dirty="0"/>
              <a:t>In each row, there is </a:t>
            </a:r>
            <a:r>
              <a:rPr lang="en-US" sz="2400" dirty="0" smtClean="0"/>
              <a:t>at most 7 non-zero numbers.  </a:t>
            </a:r>
          </a:p>
          <a:p>
            <a:r>
              <a:rPr lang="en-US" sz="2400" dirty="0" smtClean="0">
                <a:sym typeface="Wingdings" pitchFamily="2" charset="2"/>
              </a:rPr>
              <a:t>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Efficiency: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(7*10000)/(</a:t>
            </a:r>
            <a:r>
              <a:rPr lang="en-US" sz="2400" dirty="0" smtClean="0"/>
              <a:t>10000 x 10000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)  7/10000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438" name="TextBox 7"/>
          <p:cNvSpPr txBox="1">
            <a:spLocks noChangeArrowheads="1"/>
          </p:cNvSpPr>
          <p:nvPr/>
        </p:nvSpPr>
        <p:spPr bwMode="auto">
          <a:xfrm>
            <a:off x="1143000" y="5024735"/>
            <a:ext cx="7696200" cy="461665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Using incident matrix: </a:t>
            </a:r>
            <a:r>
              <a:rPr lang="en-US" sz="2400" dirty="0" smtClean="0">
                <a:solidFill>
                  <a:srgbClr val="0000CC"/>
                </a:solidFill>
              </a:rPr>
              <a:t>Do yourself</a:t>
            </a:r>
            <a:endParaRPr 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C38B2BFC-4B4A-42DE-A13B-1D69DC3ED468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92163"/>
          </a:xfrm>
        </p:spPr>
        <p:txBody>
          <a:bodyPr/>
          <a:lstStyle/>
          <a:p>
            <a:pPr eaLnBrk="1" hangingPunct="1"/>
            <a:r>
              <a:rPr lang="en-US" sz="4000" dirty="0" smtClean="0"/>
              <a:t>2- Graph Representation…</a:t>
            </a:r>
          </a:p>
        </p:txBody>
      </p:sp>
      <p:pic>
        <p:nvPicPr>
          <p:cNvPr id="19460" name="Picture 8"/>
          <p:cNvPicPr>
            <a:picLocks noChangeAspect="1" noChangeArrowheads="1"/>
          </p:cNvPicPr>
          <p:nvPr/>
        </p:nvPicPr>
        <p:blipFill>
          <a:blip r:embed="rId2" cstate="print">
            <a:lum bright="-2000" contrast="6000"/>
          </a:blip>
          <a:srcRect/>
          <a:stretch>
            <a:fillRect/>
          </a:stretch>
        </p:blipFill>
        <p:spPr bwMode="auto">
          <a:xfrm>
            <a:off x="1219200" y="1524000"/>
            <a:ext cx="6705600" cy="531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43000" y="914400"/>
            <a:ext cx="6901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0000CC"/>
                </a:solidFill>
              </a:rPr>
              <a:t>Representing a graph using an adjacency list: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648200" y="1828800"/>
            <a:ext cx="0" cy="4572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2907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Vertex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86400" y="2209800"/>
            <a:ext cx="1752600" cy="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1400" y="18288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Adjacency list of a vertex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1400" y="4724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All lists are sorted.</a:t>
            </a:r>
            <a:endParaRPr lang="en-US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 Graph Traversals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82000" cy="4191000"/>
          </a:xfrm>
        </p:spPr>
        <p:txBody>
          <a:bodyPr/>
          <a:lstStyle/>
          <a:p>
            <a:pPr>
              <a:buNone/>
            </a:pPr>
            <a:r>
              <a:rPr lang="en-US" sz="3200" dirty="0" smtClean="0"/>
              <a:t>Graph traversal:</a:t>
            </a:r>
          </a:p>
          <a:p>
            <a:r>
              <a:rPr lang="en-US" b="0" dirty="0" smtClean="0"/>
              <a:t>An operation which will visit all vertices, each vertex will be done only one time </a:t>
            </a:r>
            <a:r>
              <a:rPr lang="en-US" b="0" dirty="0" smtClean="0">
                <a:sym typeface="Wingdings" pitchFamily="2" charset="2"/>
              </a:rPr>
              <a:t> O(n).</a:t>
            </a:r>
            <a:endParaRPr lang="en-US" b="0" dirty="0" smtClean="0"/>
          </a:p>
          <a:p>
            <a:r>
              <a:rPr lang="en-US" b="0" dirty="0" smtClean="0">
                <a:solidFill>
                  <a:schemeClr val="tx1"/>
                </a:solidFill>
              </a:rPr>
              <a:t>Traversals on a graph are similar as those are introduced in the chapter Trees.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Breadth-First Traversal (Breadth-First Search- BFS)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Depth- First Traversal (Depth-First Search- DFS)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1E8473EE-404C-4407-9F10-6DF41B8391D6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4EFE119-930E-4030-B0A1-60E82158E27F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04800" y="4267200"/>
            <a:ext cx="8559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Figure 8-5 An example of application of the </a:t>
            </a:r>
            <a:r>
              <a:rPr lang="en-US" sz="2000" b="1">
                <a:latin typeface="Courier New" pitchFamily="49" charset="0"/>
              </a:rPr>
              <a:t>breadthFirstSearch()</a:t>
            </a:r>
            <a:r>
              <a:rPr lang="en-US" sz="2000" b="1"/>
              <a:t> </a:t>
            </a:r>
            <a:br>
              <a:rPr lang="en-US" sz="2000" b="1"/>
            </a:br>
            <a:r>
              <a:rPr lang="en-US" sz="2000" b="1"/>
              <a:t>                  algorithm to a graph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57400"/>
            <a:ext cx="8370888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1219200" y="1219200"/>
            <a:ext cx="47692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Breadth- First Search: Example</a:t>
            </a:r>
            <a:endParaRPr lang="en-US" sz="2400" dirty="0"/>
          </a:p>
        </p:txBody>
      </p:sp>
      <p:sp>
        <p:nvSpPr>
          <p:cNvPr id="7" name="Freeform 6"/>
          <p:cNvSpPr/>
          <p:nvPr/>
        </p:nvSpPr>
        <p:spPr>
          <a:xfrm>
            <a:off x="386255" y="2459421"/>
            <a:ext cx="1989082" cy="1229710"/>
          </a:xfrm>
          <a:custGeom>
            <a:avLst/>
            <a:gdLst>
              <a:gd name="connsiteX0" fmla="*/ 827690 w 1989082"/>
              <a:gd name="connsiteY0" fmla="*/ 0 h 1229710"/>
              <a:gd name="connsiteX1" fmla="*/ 39414 w 1989082"/>
              <a:gd name="connsiteY1" fmla="*/ 331076 h 1229710"/>
              <a:gd name="connsiteX2" fmla="*/ 1064173 w 1989082"/>
              <a:gd name="connsiteY2" fmla="*/ 914400 h 1229710"/>
              <a:gd name="connsiteX3" fmla="*/ 1883979 w 1989082"/>
              <a:gd name="connsiteY3" fmla="*/ 914400 h 1229710"/>
              <a:gd name="connsiteX4" fmla="*/ 433552 w 1989082"/>
              <a:gd name="connsiteY4" fmla="*/ 1229710 h 122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9082" h="1229710">
                <a:moveTo>
                  <a:pt x="827690" y="0"/>
                </a:moveTo>
                <a:cubicBezTo>
                  <a:pt x="413845" y="89338"/>
                  <a:pt x="0" y="178676"/>
                  <a:pt x="39414" y="331076"/>
                </a:cubicBezTo>
                <a:cubicBezTo>
                  <a:pt x="78828" y="483476"/>
                  <a:pt x="756746" y="817179"/>
                  <a:pt x="1064173" y="914400"/>
                </a:cubicBezTo>
                <a:cubicBezTo>
                  <a:pt x="1371600" y="1011621"/>
                  <a:pt x="1989082" y="861848"/>
                  <a:pt x="1883979" y="914400"/>
                </a:cubicBezTo>
                <a:cubicBezTo>
                  <a:pt x="1778876" y="966952"/>
                  <a:pt x="1106214" y="1098331"/>
                  <a:pt x="433552" y="122971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301766" y="2060028"/>
            <a:ext cx="1466193" cy="1001110"/>
          </a:xfrm>
          <a:custGeom>
            <a:avLst/>
            <a:gdLst>
              <a:gd name="connsiteX0" fmla="*/ 0 w 1466193"/>
              <a:gd name="connsiteY0" fmla="*/ 147144 h 1001110"/>
              <a:gd name="connsiteX1" fmla="*/ 914400 w 1466193"/>
              <a:gd name="connsiteY1" fmla="*/ 131379 h 1001110"/>
              <a:gd name="connsiteX2" fmla="*/ 945931 w 1466193"/>
              <a:gd name="connsiteY2" fmla="*/ 935420 h 1001110"/>
              <a:gd name="connsiteX3" fmla="*/ 1466193 w 1466193"/>
              <a:gd name="connsiteY3" fmla="*/ 525517 h 10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193" h="1001110">
                <a:moveTo>
                  <a:pt x="0" y="147144"/>
                </a:moveTo>
                <a:cubicBezTo>
                  <a:pt x="378372" y="73572"/>
                  <a:pt x="756745" y="0"/>
                  <a:pt x="914400" y="131379"/>
                </a:cubicBezTo>
                <a:cubicBezTo>
                  <a:pt x="1072055" y="262758"/>
                  <a:pt x="853966" y="869730"/>
                  <a:pt x="945931" y="935420"/>
                </a:cubicBezTo>
                <a:cubicBezTo>
                  <a:pt x="1037896" y="1001110"/>
                  <a:pt x="1252044" y="763313"/>
                  <a:pt x="1466193" y="525517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62200" y="2667000"/>
            <a:ext cx="0" cy="3810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95600" y="52694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 a e f g </a:t>
            </a:r>
            <a:r>
              <a:rPr lang="en-US" b="1" dirty="0" err="1" smtClean="0"/>
              <a:t>i</a:t>
            </a:r>
            <a:r>
              <a:rPr lang="en-US" b="1" dirty="0" smtClean="0"/>
              <a:t> b c h d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2057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209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00200" y="2983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3212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" y="3657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81200" y="2057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00400" y="2057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52800" y="3135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8600" y="19812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3- Graph Traversals…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76200" y="1447801"/>
            <a:ext cx="9067800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 err="1" smtClean="0">
                <a:solidFill>
                  <a:srgbClr val="FF0000"/>
                </a:solidFill>
                <a:sym typeface="Wingdings" pitchFamily="2" charset="2"/>
              </a:rPr>
              <a:t>breadthFirstSearch</a:t>
            </a:r>
            <a:r>
              <a:rPr lang="en-US" b="1" dirty="0" smtClean="0">
                <a:solidFill>
                  <a:srgbClr val="FF0000"/>
                </a:solidFill>
                <a:sym typeface="Wingdings" pitchFamily="2" charset="2"/>
              </a:rPr>
              <a:t>()  // using a queue</a:t>
            </a:r>
            <a:endParaRPr lang="en-US" b="1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2000" dirty="0" smtClean="0">
                <a:sym typeface="Wingdings" pitchFamily="2" charset="2"/>
              </a:rPr>
              <a:t>   	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for all vertices v  num(v) = 0;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// reset visited orders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</a:t>
            </a:r>
            <a:r>
              <a:rPr lang="en-US" sz="2000" dirty="0" smtClean="0">
                <a:sym typeface="Wingdings" pitchFamily="2" charset="2"/>
              </a:rPr>
              <a:t>order 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= 1;</a:t>
            </a:r>
            <a:r>
              <a:rPr lang="en-US" sz="2000" dirty="0" smtClean="0">
                <a:sym typeface="Wingdings" pitchFamily="2" charset="2"/>
              </a:rPr>
              <a:t> // order begin from 1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while there is a vertex v such that num(v) is 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// Visiting all vertices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      num(v) = </a:t>
            </a:r>
            <a:r>
              <a:rPr lang="en-US" sz="2000" dirty="0" smtClean="0">
                <a:sym typeface="Wingdings" pitchFamily="2" charset="2"/>
              </a:rPr>
              <a:t>order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      </a:t>
            </a:r>
            <a:r>
              <a:rPr lang="en-US" sz="2000" dirty="0" err="1" smtClean="0">
                <a:solidFill>
                  <a:srgbClr val="0000CC"/>
                </a:solidFill>
                <a:sym typeface="Wingdings" pitchFamily="2" charset="2"/>
              </a:rPr>
              <a:t>enqueue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 (v)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      while queue is not empty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	    v=</a:t>
            </a:r>
            <a:r>
              <a:rPr lang="en-US" sz="2000" dirty="0" err="1" smtClean="0">
                <a:solidFill>
                  <a:srgbClr val="0000CC"/>
                </a:solidFill>
                <a:sym typeface="Wingdings" pitchFamily="2" charset="2"/>
              </a:rPr>
              <a:t>dequeue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();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	    for all vertices u adjacent to v </a:t>
            </a:r>
            <a:r>
              <a:rPr lang="en-US" sz="1800" b="0" dirty="0" smtClean="0">
                <a:solidFill>
                  <a:schemeClr val="tx1"/>
                </a:solidFill>
                <a:sym typeface="Wingdings" pitchFamily="2" charset="2"/>
              </a:rPr>
              <a:t>// considering all adjacent vertices of v</a:t>
            </a:r>
            <a:endParaRPr lang="en-US" sz="2000" b="0" dirty="0" smtClean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	          if num(u) is 0 {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		   num(u) = </a:t>
            </a:r>
            <a:r>
              <a:rPr lang="en-US" sz="2000" dirty="0" smtClean="0">
                <a:sym typeface="Wingdings" pitchFamily="2" charset="2"/>
              </a:rPr>
              <a:t>order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		   </a:t>
            </a:r>
            <a:r>
              <a:rPr lang="en-US" sz="2000" dirty="0" err="1" smtClean="0">
                <a:solidFill>
                  <a:srgbClr val="0000CC"/>
                </a:solidFill>
                <a:sym typeface="Wingdings" pitchFamily="2" charset="2"/>
              </a:rPr>
              <a:t>enqueue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ym typeface="Wingdings" pitchFamily="2" charset="2"/>
              </a:rPr>
              <a:t>                       }</a:t>
            </a:r>
            <a:endParaRPr lang="en-US" sz="2000" dirty="0" smtClean="0">
              <a:solidFill>
                <a:srgbClr val="0000CC"/>
              </a:solidFill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sz="2000" dirty="0" smtClean="0">
              <a:sym typeface="Wingdings" pitchFamily="2" charset="2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9E3D6C6-68A4-4B1F-8739-95003EDF244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05600" y="1143000"/>
            <a:ext cx="23622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num(v)  is a </a:t>
            </a:r>
            <a:r>
              <a:rPr lang="en-US" smtClean="0">
                <a:solidFill>
                  <a:schemeClr val="tx1"/>
                </a:solidFill>
              </a:rPr>
              <a:t>positive </a:t>
            </a:r>
            <a:r>
              <a:rPr lang="en-US">
                <a:solidFill>
                  <a:schemeClr val="tx1"/>
                </a:solidFill>
              </a:rPr>
              <a:t>integer which describes the visited order of the vertex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9E41AAD-7605-4113-B6CF-3FAE0F95296A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370888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143000" y="773668"/>
            <a:ext cx="67522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Breadth First Search: Walking through the algorithm:</a:t>
            </a:r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7200" y="3657600"/>
          <a:ext cx="132376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9427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 f g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 f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 e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 b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 d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 e 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971800" y="2880360"/>
          <a:ext cx="60960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/>
                <a:gridCol w="2362200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Result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Queue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(e,2),(f,3),(g,4),(i,5)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(f,3),(g,4),(i,5)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(i,5)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(i,5),(b,6)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(a,1),(e,2),(f3),(g,4),(i,5)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(b,6)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(a,1),(e,2),(f3),(g,4),(i,5),(b,6)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(c,7)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(a,1),(e,2),(f3),(g,4),(i,5),(b,6),(c,7)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(h,8)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(a,1),(e,2),(f3),(g,4),(i,5),(b,6),(c,7),(h,8)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(d,9)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(a,1),(e,2),(f3),(g,4),(i,5),(b,6),(c,7),(h,8),(d,9)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9E41AAD-7605-4113-B6CF-3FAE0F95296A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143000" y="1120914"/>
            <a:ext cx="79478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Breadth First Search: Walking through the algorithm:</a:t>
            </a:r>
          </a:p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(For taking quiz)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500558"/>
            <a:ext cx="5334000" cy="225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791200" y="1752600"/>
            <a:ext cx="3048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Queue </a:t>
            </a:r>
            <a:r>
              <a:rPr lang="en-US" sz="2800" b="1" u="sng" dirty="0" smtClean="0">
                <a:sym typeface="Wingdings" pitchFamily="2" charset="2"/>
              </a:rPr>
              <a:t></a:t>
            </a:r>
            <a:endParaRPr lang="en-US" sz="2800" b="1" u="sng" dirty="0" smtClean="0"/>
          </a:p>
          <a:p>
            <a:r>
              <a:rPr lang="en-US" sz="2800" b="1" u="sng" dirty="0" smtClean="0"/>
              <a:t> a</a:t>
            </a:r>
            <a:r>
              <a:rPr lang="en-US" sz="2800" dirty="0" smtClean="0"/>
              <a:t> e f g </a:t>
            </a:r>
            <a:r>
              <a:rPr lang="en-US" sz="2800" dirty="0" err="1" smtClean="0"/>
              <a:t>i</a:t>
            </a:r>
            <a:endParaRPr lang="en-US" sz="2800" dirty="0" smtClean="0"/>
          </a:p>
          <a:p>
            <a:r>
              <a:rPr lang="en-US" sz="2800" b="1" u="sng" dirty="0" smtClean="0"/>
              <a:t> a e</a:t>
            </a:r>
            <a:r>
              <a:rPr lang="en-US" sz="2800" b="1" dirty="0" smtClean="0"/>
              <a:t> </a:t>
            </a:r>
            <a:r>
              <a:rPr lang="en-US" sz="2800" dirty="0" smtClean="0"/>
              <a:t>f g I</a:t>
            </a:r>
          </a:p>
          <a:p>
            <a:r>
              <a:rPr lang="en-US" sz="2800" b="1" u="sng" dirty="0" smtClean="0"/>
              <a:t> a e f</a:t>
            </a:r>
            <a:r>
              <a:rPr lang="en-US" sz="2800" dirty="0" smtClean="0"/>
              <a:t> g </a:t>
            </a:r>
            <a:r>
              <a:rPr lang="en-US" sz="2800" dirty="0" err="1" smtClean="0"/>
              <a:t>i</a:t>
            </a:r>
            <a:endParaRPr lang="en-US" sz="2800" dirty="0" smtClean="0"/>
          </a:p>
          <a:p>
            <a:r>
              <a:rPr lang="en-US" sz="2800" b="1" u="sng" dirty="0" smtClean="0"/>
              <a:t> a e f g</a:t>
            </a:r>
            <a:r>
              <a:rPr lang="en-US" sz="2800" dirty="0" smtClean="0"/>
              <a:t> </a:t>
            </a:r>
            <a:r>
              <a:rPr lang="en-US" sz="2800" dirty="0" err="1" smtClean="0"/>
              <a:t>i</a:t>
            </a:r>
            <a:r>
              <a:rPr lang="en-US" sz="2800" dirty="0" smtClean="0"/>
              <a:t> b</a:t>
            </a:r>
          </a:p>
          <a:p>
            <a:r>
              <a:rPr lang="en-US" sz="2800" b="1" u="sng" dirty="0" smtClean="0"/>
              <a:t> a e f g </a:t>
            </a:r>
            <a:r>
              <a:rPr lang="en-US" sz="2800" b="1" u="sng" dirty="0" err="1" smtClean="0"/>
              <a:t>i</a:t>
            </a:r>
            <a:r>
              <a:rPr lang="en-US" sz="2800" b="1" u="sng" dirty="0" smtClean="0"/>
              <a:t> </a:t>
            </a:r>
            <a:r>
              <a:rPr lang="en-US" sz="2800" dirty="0" smtClean="0"/>
              <a:t>b</a:t>
            </a:r>
          </a:p>
          <a:p>
            <a:r>
              <a:rPr lang="en-US" sz="2800" b="1" u="sng" dirty="0" smtClean="0"/>
              <a:t> a e f g </a:t>
            </a:r>
            <a:r>
              <a:rPr lang="en-US" sz="2800" b="1" u="sng" dirty="0" err="1" smtClean="0"/>
              <a:t>i</a:t>
            </a:r>
            <a:r>
              <a:rPr lang="en-US" sz="2800" b="1" u="sng" dirty="0" smtClean="0"/>
              <a:t> b</a:t>
            </a:r>
            <a:r>
              <a:rPr lang="en-US" sz="2800" dirty="0" smtClean="0"/>
              <a:t> c</a:t>
            </a:r>
          </a:p>
          <a:p>
            <a:r>
              <a:rPr lang="en-US" sz="2800" b="1" u="sng" dirty="0" smtClean="0"/>
              <a:t> a e f g </a:t>
            </a:r>
            <a:r>
              <a:rPr lang="en-US" sz="2800" b="1" u="sng" dirty="0" err="1" smtClean="0"/>
              <a:t>i</a:t>
            </a:r>
            <a:r>
              <a:rPr lang="en-US" sz="2800" b="1" u="sng" dirty="0" smtClean="0"/>
              <a:t> b c</a:t>
            </a:r>
            <a:r>
              <a:rPr lang="en-US" sz="2800" dirty="0" smtClean="0"/>
              <a:t> h</a:t>
            </a:r>
          </a:p>
          <a:p>
            <a:r>
              <a:rPr lang="en-US" sz="2800" b="1" u="sng" dirty="0" smtClean="0"/>
              <a:t> a e f g </a:t>
            </a:r>
            <a:r>
              <a:rPr lang="en-US" sz="2800" b="1" u="sng" dirty="0" err="1" smtClean="0"/>
              <a:t>i</a:t>
            </a:r>
            <a:r>
              <a:rPr lang="en-US" sz="2800" b="1" u="sng" dirty="0" smtClean="0"/>
              <a:t> b c h </a:t>
            </a:r>
            <a:r>
              <a:rPr lang="en-US" sz="2800" dirty="0" smtClean="0"/>
              <a:t>d</a:t>
            </a:r>
          </a:p>
          <a:p>
            <a:r>
              <a:rPr lang="en-US" sz="2800" b="1" u="sng" dirty="0" smtClean="0"/>
              <a:t> a e f g </a:t>
            </a:r>
            <a:r>
              <a:rPr lang="en-US" sz="2800" b="1" u="sng" dirty="0" err="1" smtClean="0"/>
              <a:t>i</a:t>
            </a:r>
            <a:r>
              <a:rPr lang="en-US" sz="2800" b="1" u="sng" dirty="0" smtClean="0"/>
              <a:t> b c h d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371600" y="2667000"/>
            <a:ext cx="76200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50292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đỉnh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đợi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gạch</a:t>
            </a:r>
            <a:r>
              <a:rPr lang="en-US" dirty="0" smtClean="0"/>
              <a:t> </a:t>
            </a:r>
            <a:r>
              <a:rPr lang="en-US" dirty="0" err="1" smtClean="0"/>
              <a:t>ngang</a:t>
            </a:r>
            <a:r>
              <a:rPr lang="en-US" dirty="0" smtClean="0"/>
              <a:t> (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0B8F727-AC9B-4E1D-A457-C9C012A21E9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28600" y="4343400"/>
            <a:ext cx="8534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/>
              <a:t>The </a:t>
            </a:r>
            <a:r>
              <a:rPr lang="en-US" sz="2000" b="1" dirty="0" err="1">
                <a:latin typeface="Courier New" pitchFamily="49" charset="0"/>
              </a:rPr>
              <a:t>breadthFirstSearch</a:t>
            </a:r>
            <a:r>
              <a:rPr lang="en-US" sz="2000" b="1" dirty="0">
                <a:latin typeface="Courier New" pitchFamily="49" charset="0"/>
              </a:rPr>
              <a:t>()</a:t>
            </a:r>
            <a:r>
              <a:rPr lang="en-US" sz="2000" b="1" dirty="0"/>
              <a:t> algorithm applied to a </a:t>
            </a:r>
            <a:r>
              <a:rPr lang="en-US" sz="2000" b="1" dirty="0" smtClean="0"/>
              <a:t>digraph. Result:  a</a:t>
            </a:r>
            <a:r>
              <a:rPr lang="en-US" sz="2000" b="1" dirty="0"/>
              <a:t>, e, f, 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, </a:t>
            </a:r>
            <a:r>
              <a:rPr lang="en-US" sz="2000" b="1" dirty="0"/>
              <a:t>b, g, c, h, d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8501063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Rectangle 5"/>
          <p:cNvSpPr>
            <a:spLocks noChangeArrowheads="1"/>
          </p:cNvSpPr>
          <p:nvPr/>
        </p:nvSpPr>
        <p:spPr bwMode="auto">
          <a:xfrm>
            <a:off x="1143000" y="1219200"/>
            <a:ext cx="58801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Breadth First Search: Check the result.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3- Graph Traversals…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E3D8B84-124F-499A-A9D8-63E8B3CEAAEC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066800" y="1639669"/>
            <a:ext cx="7848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Practice: Apply the BFS algorithm to the following graphs</a:t>
            </a:r>
            <a:endParaRPr lang="en-US" sz="2400" b="1" dirty="0" smtClean="0">
              <a:solidFill>
                <a:srgbClr val="0000CC"/>
              </a:solidFill>
              <a:sym typeface="Wingdings" pitchFamily="2" charset="2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23975" y="2809875"/>
            <a:ext cx="6981825" cy="2295525"/>
            <a:chOff x="1352550" y="3114675"/>
            <a:chExt cx="6981825" cy="2295525"/>
          </a:xfrm>
        </p:grpSpPr>
        <p:pic>
          <p:nvPicPr>
            <p:cNvPr id="3891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52550" y="3114675"/>
              <a:ext cx="3295650" cy="16859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89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3124200"/>
              <a:ext cx="3305175" cy="1704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419350" y="49530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19800" y="49530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G2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66800" y="5257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43000" y="5650468"/>
            <a:ext cx="358140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1, ……..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53000" y="5638800"/>
            <a:ext cx="358140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1, ……..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527B5A3-7AD3-492F-AA85-A7C08C245F66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90600"/>
            <a:ext cx="7543800" cy="1143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u="sng" dirty="0" smtClean="0">
                <a:solidFill>
                  <a:srgbClr val="FF0000"/>
                </a:solidFill>
              </a:rPr>
              <a:t>D</a:t>
            </a:r>
            <a:r>
              <a:rPr lang="en-US" b="1" u="sng" dirty="0" smtClean="0">
                <a:solidFill>
                  <a:srgbClr val="FF0000"/>
                </a:solidFill>
              </a:rPr>
              <a:t>epth-First </a:t>
            </a:r>
            <a:r>
              <a:rPr lang="en-US" u="sng" dirty="0" smtClean="0">
                <a:solidFill>
                  <a:srgbClr val="FF0000"/>
                </a:solidFill>
              </a:rPr>
              <a:t>S</a:t>
            </a:r>
            <a:r>
              <a:rPr lang="en-US" b="1" u="sng" dirty="0" smtClean="0">
                <a:solidFill>
                  <a:srgbClr val="FF0000"/>
                </a:solidFill>
              </a:rPr>
              <a:t>earch algorithm</a:t>
            </a:r>
            <a:r>
              <a:rPr lang="en-US" dirty="0" smtClean="0"/>
              <a:t>: </a:t>
            </a:r>
          </a:p>
          <a:p>
            <a:pPr marL="0" indent="0" eaLnBrk="1" hangingPunct="1">
              <a:buNone/>
            </a:pPr>
            <a:r>
              <a:rPr lang="en-US" b="0" dirty="0" smtClean="0">
                <a:solidFill>
                  <a:schemeClr val="tx1"/>
                </a:solidFill>
              </a:rPr>
              <a:t>Each vertex </a:t>
            </a:r>
            <a:r>
              <a:rPr lang="en-US" b="0" i="1" dirty="0" smtClean="0">
                <a:solidFill>
                  <a:schemeClr val="tx1"/>
                </a:solidFill>
              </a:rPr>
              <a:t>v </a:t>
            </a:r>
            <a:r>
              <a:rPr lang="en-US" b="0" dirty="0" smtClean="0">
                <a:solidFill>
                  <a:schemeClr val="tx1"/>
                </a:solidFill>
              </a:rPr>
              <a:t>is visited and then each unvisited vertex adjacent to </a:t>
            </a:r>
            <a:r>
              <a:rPr lang="en-US" b="0" i="1" dirty="0" smtClean="0">
                <a:solidFill>
                  <a:schemeClr val="tx1"/>
                </a:solidFill>
              </a:rPr>
              <a:t>v </a:t>
            </a:r>
            <a:r>
              <a:rPr lang="en-US" b="0" dirty="0" smtClean="0">
                <a:solidFill>
                  <a:schemeClr val="tx1"/>
                </a:solidFill>
              </a:rPr>
              <a:t>is visited</a:t>
            </a:r>
            <a:r>
              <a:rPr lang="en-US" sz="3200" dirty="0" smtClean="0"/>
              <a:t>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7690" y="2590800"/>
            <a:ext cx="706862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76600" y="2678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3059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2800" y="4431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504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4583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2831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00800" y="2831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8800" y="4736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10400" y="2831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Graphs…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9740B57-B31D-4BAE-AF93-9640BA22D643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7945" y="1454602"/>
            <a:ext cx="289063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295400" y="914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</a:rPr>
              <a:t>Examples:</a:t>
            </a:r>
            <a:endParaRPr lang="en-US" sz="2400" b="1" dirty="0">
              <a:solidFill>
                <a:srgbClr val="0000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" y="33528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en-US" dirty="0" smtClean="0"/>
              <a:t>(From Google map)</a:t>
            </a:r>
          </a:p>
          <a:p>
            <a:pPr marL="225425" indent="-225425"/>
            <a:r>
              <a:rPr lang="en-US" dirty="0" smtClean="0"/>
              <a:t>Approach 1:</a:t>
            </a:r>
          </a:p>
          <a:p>
            <a:pPr marL="225425" indent="-225425">
              <a:buFontTx/>
              <a:buChar char="-"/>
            </a:pPr>
            <a:r>
              <a:rPr lang="en-US" dirty="0" smtClean="0"/>
              <a:t>Object: a territory</a:t>
            </a:r>
          </a:p>
          <a:p>
            <a:pPr marL="225425" indent="-225425">
              <a:buFontTx/>
              <a:buChar char="-"/>
            </a:pPr>
            <a:r>
              <a:rPr lang="en-US" dirty="0" smtClean="0"/>
              <a:t>Relation: Adjacency of 2 territories </a:t>
            </a:r>
          </a:p>
          <a:p>
            <a:pPr marL="225425" indent="-225425"/>
            <a:r>
              <a:rPr lang="en-US" dirty="0" smtClean="0"/>
              <a:t>Approach 2:</a:t>
            </a:r>
          </a:p>
          <a:p>
            <a:pPr marL="225425" indent="-225425">
              <a:buFontTx/>
              <a:buChar char="-"/>
            </a:pPr>
            <a:r>
              <a:rPr lang="en-US" dirty="0" smtClean="0"/>
              <a:t>Object: crossroad</a:t>
            </a:r>
          </a:p>
          <a:p>
            <a:pPr marL="225425" indent="-225425">
              <a:buFontTx/>
              <a:buChar char="-"/>
            </a:pPr>
            <a:r>
              <a:rPr lang="en-US" dirty="0" smtClean="0"/>
              <a:t>Relation: road connecting 2 crossroads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76600" y="1371600"/>
            <a:ext cx="2840342" cy="214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3124200" y="3684151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indent="-177800">
              <a:buFontTx/>
              <a:buChar char="-"/>
            </a:pPr>
            <a:r>
              <a:rPr lang="en-US" dirty="0" smtClean="0"/>
              <a:t>Object: a device</a:t>
            </a:r>
          </a:p>
          <a:p>
            <a:pPr marL="344488" indent="-177800">
              <a:buFontTx/>
              <a:buChar char="-"/>
            </a:pPr>
            <a:r>
              <a:rPr lang="en-US" dirty="0" smtClean="0"/>
              <a:t>Relation: connection between two devices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378402"/>
            <a:ext cx="2771776" cy="302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248400" y="4446151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Tx/>
              <a:buChar char="-"/>
            </a:pPr>
            <a:r>
              <a:rPr lang="en-US" dirty="0" smtClean="0"/>
              <a:t>Object: an airport</a:t>
            </a:r>
          </a:p>
          <a:p>
            <a:pPr marL="177800" indent="-177800">
              <a:buFontTx/>
              <a:buChar char="-"/>
            </a:pPr>
            <a:r>
              <a:rPr lang="en-US" dirty="0" smtClean="0"/>
              <a:t>Relation: connection between two airport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527B5A3-7AD3-492F-AA85-A7C08C245F66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90600"/>
            <a:ext cx="7543800" cy="5257800"/>
          </a:xfrm>
        </p:spPr>
        <p:txBody>
          <a:bodyPr/>
          <a:lstStyle/>
          <a:p>
            <a:pPr eaLnBrk="1" hangingPunct="1">
              <a:buNone/>
            </a:pPr>
            <a:r>
              <a:rPr lang="en-US" sz="2400" u="sng" dirty="0" smtClean="0">
                <a:solidFill>
                  <a:srgbClr val="FF0000"/>
                </a:solidFill>
              </a:rPr>
              <a:t>D</a:t>
            </a:r>
            <a:r>
              <a:rPr lang="en-US" sz="2400" b="1" u="sng" dirty="0" smtClean="0">
                <a:solidFill>
                  <a:srgbClr val="FF0000"/>
                </a:solidFill>
              </a:rPr>
              <a:t>epth-first search algorithm</a:t>
            </a:r>
            <a:r>
              <a:rPr lang="en-US" sz="2400" dirty="0" smtClean="0"/>
              <a:t>: </a:t>
            </a:r>
            <a:r>
              <a:rPr lang="en-US" sz="2400" b="0" dirty="0" smtClean="0">
                <a:solidFill>
                  <a:schemeClr val="tx1"/>
                </a:solidFill>
              </a:rPr>
              <a:t>each vertex </a:t>
            </a:r>
            <a:r>
              <a:rPr lang="en-US" sz="2400" b="0" i="1" dirty="0" smtClean="0">
                <a:solidFill>
                  <a:schemeClr val="tx1"/>
                </a:solidFill>
              </a:rPr>
              <a:t>v </a:t>
            </a:r>
            <a:r>
              <a:rPr lang="en-US" sz="2400" b="0" dirty="0" smtClean="0">
                <a:solidFill>
                  <a:schemeClr val="tx1"/>
                </a:solidFill>
              </a:rPr>
              <a:t>is visited and then each unvisited vertex adjacent to </a:t>
            </a:r>
            <a:r>
              <a:rPr lang="en-US" sz="2400" b="0" i="1" dirty="0" smtClean="0">
                <a:solidFill>
                  <a:schemeClr val="tx1"/>
                </a:solidFill>
              </a:rPr>
              <a:t>v </a:t>
            </a:r>
            <a:r>
              <a:rPr lang="en-US" sz="2400" b="0" dirty="0" smtClean="0">
                <a:solidFill>
                  <a:schemeClr val="tx1"/>
                </a:solidFill>
              </a:rPr>
              <a:t>is visited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DFS (Vertex u) 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//  Recursive algorithm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num(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) = order++;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// </a:t>
            </a:r>
            <a:r>
              <a:rPr lang="en-US" sz="18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: visiting order  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for all </a:t>
            </a:r>
            <a:r>
              <a:rPr lang="en-US" sz="1800" dirty="0" smtClean="0">
                <a:sym typeface="Wingdings" pitchFamily="2" charset="2"/>
              </a:rPr>
              <a:t>vertices 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 adjacent to 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u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	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if</a:t>
            </a:r>
            <a:r>
              <a:rPr lang="en-US" sz="1800" dirty="0" smtClean="0">
                <a:sym typeface="Wingdings" pitchFamily="2" charset="2"/>
              </a:rPr>
              <a:t> (num(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) is 0) // v is not traversed yet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attach edge </a:t>
            </a:r>
            <a:r>
              <a:rPr lang="en-US" sz="1800" dirty="0" err="1" smtClean="0">
                <a:solidFill>
                  <a:srgbClr val="FF0000"/>
                </a:solidFill>
                <a:sym typeface="Wingdings" pitchFamily="2" charset="2"/>
              </a:rPr>
              <a:t>uv</a:t>
            </a:r>
            <a:r>
              <a:rPr lang="en-US" sz="1800" dirty="0" smtClean="0">
                <a:sym typeface="Wingdings" pitchFamily="2" charset="2"/>
              </a:rPr>
              <a:t> to edges; 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// update result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DFS(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);  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// recursive traversing down</a:t>
            </a:r>
          </a:p>
          <a:p>
            <a:pPr eaLnBrk="1" hangingPunct="1">
              <a:buFontTx/>
              <a:buNone/>
            </a:pPr>
            <a:r>
              <a:rPr lang="en-US" sz="1800" dirty="0" err="1" smtClean="0">
                <a:solidFill>
                  <a:srgbClr val="FF0000"/>
                </a:solidFill>
                <a:sym typeface="Wingdings" pitchFamily="2" charset="2"/>
              </a:rPr>
              <a:t>depthFirstSearch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()</a:t>
            </a:r>
            <a:endParaRPr lang="en-US" sz="18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for all </a:t>
            </a:r>
            <a:r>
              <a:rPr lang="en-US" sz="1800" dirty="0" smtClean="0">
                <a:sym typeface="Wingdings" pitchFamily="2" charset="2"/>
              </a:rPr>
              <a:t>vertices 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  num(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) = 0;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edges = null; 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// Initiate the traverse result</a:t>
            </a:r>
            <a:endParaRPr lang="en-US" sz="18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order = 1;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while there is </a:t>
            </a:r>
            <a:r>
              <a:rPr lang="en-US" sz="1800" dirty="0" smtClean="0">
                <a:sym typeface="Wingdings" pitchFamily="2" charset="2"/>
              </a:rPr>
              <a:t>a vertex 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 such that num(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) is 0 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DFS(v)</a:t>
            </a:r>
            <a:r>
              <a:rPr lang="en-US" sz="1800" dirty="0" smtClean="0">
                <a:sym typeface="Wingdings" pitchFamily="2" charset="2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output edges;  </a:t>
            </a:r>
            <a:endParaRPr lang="en-US" sz="16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sz="16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2DBCB807-116F-4120-9BBD-56363344FA5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1066800" y="990600"/>
            <a:ext cx="7086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An example of application of the </a:t>
            </a:r>
            <a:r>
              <a:rPr lang="en-US" sz="2000" b="1" dirty="0" err="1">
                <a:solidFill>
                  <a:srgbClr val="0000CC"/>
                </a:solidFill>
                <a:latin typeface="Courier New" pitchFamily="49" charset="0"/>
              </a:rPr>
              <a:t>depthFirstSearch</a:t>
            </a: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</a:rPr>
              <a:t>()</a:t>
            </a:r>
            <a:endParaRPr lang="en-US" sz="2000" b="1" dirty="0">
              <a:solidFill>
                <a:srgbClr val="0000CC"/>
              </a:solidFill>
            </a:endParaRPr>
          </a:p>
        </p:txBody>
      </p:sp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063" y="3438525"/>
            <a:ext cx="71278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" y="1352550"/>
            <a:ext cx="88201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BA08B68-E757-45AD-A59C-C2CEB9F1E94E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382000" cy="1447800"/>
          </a:xfrm>
        </p:spPr>
        <p:txBody>
          <a:bodyPr/>
          <a:lstStyle/>
          <a:p>
            <a:pPr eaLnBrk="1" hangingPunct="1"/>
            <a:r>
              <a:rPr lang="en-US" b="0" dirty="0" smtClean="0"/>
              <a:t>Depth First Search guarantees generating a tree (or a forest, a set of trees) that includes or spans over all vertices of the original graph.</a:t>
            </a:r>
          </a:p>
          <a:p>
            <a:pPr eaLnBrk="1" hangingPunct="1"/>
            <a:endParaRPr lang="en-US" b="0" dirty="0" smtClean="0"/>
          </a:p>
          <a:p>
            <a:pPr eaLnBrk="1" hangingPunct="1"/>
            <a:endParaRPr lang="en-US" b="0" dirty="0" smtClean="0"/>
          </a:p>
          <a:p>
            <a:pPr eaLnBrk="1" hangingPunct="1"/>
            <a:endParaRPr lang="en-US" b="0" dirty="0" smtClean="0"/>
          </a:p>
          <a:p>
            <a:pPr eaLnBrk="1" hangingPunct="1">
              <a:buFontTx/>
              <a:buNone/>
            </a:pPr>
            <a:r>
              <a:rPr lang="en-US" sz="2000" b="0" dirty="0" smtClean="0"/>
              <a:t> </a:t>
            </a:r>
          </a:p>
          <a:p>
            <a:pPr eaLnBrk="1" hangingPunct="1">
              <a:buFontTx/>
              <a:buNone/>
            </a:pPr>
            <a:endParaRPr lang="en-US" b="0" dirty="0" smtClean="0"/>
          </a:p>
        </p:txBody>
      </p:sp>
      <p:pic>
        <p:nvPicPr>
          <p:cNvPr id="4198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863" y="3044825"/>
            <a:ext cx="8821737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914400" y="5181600"/>
            <a:ext cx="70913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900" b="1" dirty="0"/>
              <a:t>The </a:t>
            </a:r>
            <a:r>
              <a:rPr lang="en-US" sz="1900" b="1" dirty="0" err="1">
                <a:latin typeface="Courier New" pitchFamily="49" charset="0"/>
              </a:rPr>
              <a:t>depthFirstSearch</a:t>
            </a:r>
            <a:r>
              <a:rPr lang="en-US" sz="1900" b="1" dirty="0">
                <a:latin typeface="Courier New" pitchFamily="49" charset="0"/>
              </a:rPr>
              <a:t>()</a:t>
            </a:r>
            <a:r>
              <a:rPr lang="en-US" sz="1900" b="1" dirty="0"/>
              <a:t> algorithm applied to a digraph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3-Graph Traversals…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E3D8B84-124F-499A-A9D8-63E8B3CEAAEC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066800" y="1868269"/>
            <a:ext cx="7848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Practice: Apply the DFS algorithm to the following graphs: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8600" y="2752724"/>
            <a:ext cx="8639174" cy="3190876"/>
            <a:chOff x="1276350" y="2124075"/>
            <a:chExt cx="7058025" cy="2447925"/>
          </a:xfrm>
        </p:grpSpPr>
        <p:pic>
          <p:nvPicPr>
            <p:cNvPr id="3891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6350" y="2124075"/>
              <a:ext cx="3295650" cy="16859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89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2133600"/>
              <a:ext cx="3305175" cy="1704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343150" y="41148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19800" y="41148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G2</a:t>
              </a:r>
            </a:p>
          </p:txBody>
        </p:sp>
      </p:grpSp>
      <p:sp>
        <p:nvSpPr>
          <p:cNvPr id="13" name="Freeform 12"/>
          <p:cNvSpPr/>
          <p:nvPr/>
        </p:nvSpPr>
        <p:spPr>
          <a:xfrm>
            <a:off x="567559" y="3925614"/>
            <a:ext cx="538655" cy="583324"/>
          </a:xfrm>
          <a:custGeom>
            <a:avLst/>
            <a:gdLst>
              <a:gd name="connsiteX0" fmla="*/ 0 w 538655"/>
              <a:gd name="connsiteY0" fmla="*/ 204952 h 583324"/>
              <a:gd name="connsiteX1" fmla="*/ 472965 w 538655"/>
              <a:gd name="connsiteY1" fmla="*/ 63062 h 583324"/>
              <a:gd name="connsiteX2" fmla="*/ 394138 w 538655"/>
              <a:gd name="connsiteY2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8655" h="583324">
                <a:moveTo>
                  <a:pt x="0" y="204952"/>
                </a:moveTo>
                <a:cubicBezTo>
                  <a:pt x="203637" y="102476"/>
                  <a:pt x="407275" y="0"/>
                  <a:pt x="472965" y="63062"/>
                </a:cubicBezTo>
                <a:cubicBezTo>
                  <a:pt x="538655" y="126124"/>
                  <a:pt x="466396" y="354724"/>
                  <a:pt x="394138" y="583324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95400" y="3962400"/>
            <a:ext cx="381000" cy="3810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2065283" y="4046482"/>
            <a:ext cx="362607" cy="257504"/>
          </a:xfrm>
          <a:custGeom>
            <a:avLst/>
            <a:gdLst>
              <a:gd name="connsiteX0" fmla="*/ 0 w 362607"/>
              <a:gd name="connsiteY0" fmla="*/ 257504 h 257504"/>
              <a:gd name="connsiteX1" fmla="*/ 157655 w 362607"/>
              <a:gd name="connsiteY1" fmla="*/ 21021 h 257504"/>
              <a:gd name="connsiteX2" fmla="*/ 362607 w 362607"/>
              <a:gd name="connsiteY2" fmla="*/ 131380 h 257504"/>
              <a:gd name="connsiteX3" fmla="*/ 362607 w 362607"/>
              <a:gd name="connsiteY3" fmla="*/ 131380 h 257504"/>
              <a:gd name="connsiteX4" fmla="*/ 362607 w 362607"/>
              <a:gd name="connsiteY4" fmla="*/ 131380 h 25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607" h="257504">
                <a:moveTo>
                  <a:pt x="0" y="257504"/>
                </a:moveTo>
                <a:cubicBezTo>
                  <a:pt x="48610" y="149773"/>
                  <a:pt x="97221" y="42042"/>
                  <a:pt x="157655" y="21021"/>
                </a:cubicBezTo>
                <a:cubicBezTo>
                  <a:pt x="218089" y="0"/>
                  <a:pt x="362607" y="131380"/>
                  <a:pt x="362607" y="131380"/>
                </a:cubicBezTo>
                <a:lnTo>
                  <a:pt x="362607" y="131380"/>
                </a:lnTo>
                <a:lnTo>
                  <a:pt x="362607" y="13138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371600" y="3429000"/>
            <a:ext cx="304800" cy="3048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5000" y="3124200"/>
            <a:ext cx="304800" cy="1524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2971800" y="3124201"/>
            <a:ext cx="985345" cy="848710"/>
          </a:xfrm>
          <a:custGeom>
            <a:avLst/>
            <a:gdLst>
              <a:gd name="connsiteX0" fmla="*/ 885497 w 885497"/>
              <a:gd name="connsiteY0" fmla="*/ 491359 h 790903"/>
              <a:gd name="connsiteX1" fmla="*/ 112986 w 885497"/>
              <a:gd name="connsiteY1" fmla="*/ 49924 h 790903"/>
              <a:gd name="connsiteX2" fmla="*/ 207580 w 885497"/>
              <a:gd name="connsiteY2" fmla="*/ 790903 h 79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497" h="790903">
                <a:moveTo>
                  <a:pt x="885497" y="491359"/>
                </a:moveTo>
                <a:cubicBezTo>
                  <a:pt x="555734" y="245679"/>
                  <a:pt x="225972" y="0"/>
                  <a:pt x="112986" y="49924"/>
                </a:cubicBezTo>
                <a:cubicBezTo>
                  <a:pt x="0" y="99848"/>
                  <a:pt x="103790" y="445375"/>
                  <a:pt x="207580" y="79090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39762"/>
          </a:xfrm>
        </p:spPr>
        <p:txBody>
          <a:bodyPr/>
          <a:lstStyle/>
          <a:p>
            <a:pPr eaLnBrk="1" hangingPunct="1"/>
            <a:r>
              <a:rPr lang="en-US" dirty="0" smtClean="0"/>
              <a:t>4- Cycle Detection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4983162"/>
          </a:xfrm>
        </p:spPr>
        <p:txBody>
          <a:bodyPr/>
          <a:lstStyle/>
          <a:p>
            <a:pPr eaLnBrk="1" hangingPunct="1"/>
            <a:r>
              <a:rPr lang="en-US" dirty="0" smtClean="0"/>
              <a:t>Depth-First Search </a:t>
            </a:r>
            <a:r>
              <a:rPr lang="en-US" dirty="0" smtClean="0">
                <a:sym typeface="Wingdings" pitchFamily="2" charset="2"/>
              </a:rPr>
              <a:t> Cycle Detection</a:t>
            </a:r>
          </a:p>
          <a:p>
            <a:pPr eaLnBrk="1" hangingPunct="1">
              <a:buFontTx/>
              <a:buNone/>
            </a:pPr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DFS (Vertex v)</a:t>
            </a:r>
            <a:endParaRPr lang="en-US" sz="1800" b="1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num(v) = </a:t>
            </a:r>
            <a:r>
              <a:rPr lang="en-US" sz="1800" dirty="0" err="1" smtClean="0">
                <a:sym typeface="Wingdings" pitchFamily="2" charset="2"/>
              </a:rPr>
              <a:t>i</a:t>
            </a:r>
            <a:r>
              <a:rPr lang="en-US" sz="1800" dirty="0" smtClean="0"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for all vertices 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 adjacent to 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v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	if (num(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) is 0)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attach edge </a:t>
            </a:r>
            <a:r>
              <a:rPr lang="en-US" sz="1800" dirty="0" err="1" smtClean="0">
                <a:solidFill>
                  <a:srgbClr val="0070C0"/>
                </a:solidFill>
                <a:sym typeface="Wingdings" pitchFamily="2" charset="2"/>
              </a:rPr>
              <a:t>uv</a:t>
            </a:r>
            <a:r>
              <a:rPr lang="en-US" sz="1800" dirty="0" smtClean="0">
                <a:sym typeface="Wingdings" pitchFamily="2" charset="2"/>
              </a:rPr>
              <a:t> to edges;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DFS(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2000" b="1" dirty="0" err="1" smtClean="0">
                <a:solidFill>
                  <a:srgbClr val="FF0000"/>
                </a:solidFill>
                <a:sym typeface="Wingdings" pitchFamily="2" charset="2"/>
              </a:rPr>
              <a:t>cycleDetectionDFS</a:t>
            </a:r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 (Vertex v)</a:t>
            </a:r>
            <a:endParaRPr lang="en-US" sz="2000" b="1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num(v) = </a:t>
            </a:r>
            <a:r>
              <a:rPr lang="en-US" sz="1800" dirty="0" err="1" smtClean="0">
                <a:sym typeface="Wingdings" pitchFamily="2" charset="2"/>
              </a:rPr>
              <a:t>i</a:t>
            </a:r>
            <a:r>
              <a:rPr lang="en-US" sz="1800" dirty="0" smtClean="0"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for all vertices 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 adjacent to 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v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	if (num(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) is 0) </a:t>
            </a:r>
            <a:r>
              <a:rPr lang="en-US" sz="1800" dirty="0" smtClean="0">
                <a:solidFill>
                  <a:srgbClr val="0000CC"/>
                </a:solidFill>
                <a:sym typeface="Wingdings" pitchFamily="2" charset="2"/>
              </a:rPr>
              <a:t> // u is not visited  continue traversing</a:t>
            </a:r>
            <a:endParaRPr lang="en-US" sz="18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attach edge </a:t>
            </a:r>
            <a:r>
              <a:rPr lang="en-US" sz="1800" dirty="0" err="1" smtClean="0">
                <a:solidFill>
                  <a:srgbClr val="0070C0"/>
                </a:solidFill>
                <a:sym typeface="Wingdings" pitchFamily="2" charset="2"/>
              </a:rPr>
              <a:t>uv</a:t>
            </a:r>
            <a:r>
              <a:rPr lang="en-US" sz="1800" dirty="0" smtClean="0">
                <a:sym typeface="Wingdings" pitchFamily="2" charset="2"/>
              </a:rPr>
              <a:t> to edges;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</a:t>
            </a:r>
            <a:r>
              <a:rPr lang="en-US" sz="1800" dirty="0" err="1" smtClean="0">
                <a:sym typeface="Wingdings" pitchFamily="2" charset="2"/>
              </a:rPr>
              <a:t>cycleDetectionDFS</a:t>
            </a:r>
            <a:r>
              <a:rPr lang="en-US" sz="1800" dirty="0" smtClean="0">
                <a:sym typeface="Wingdings" pitchFamily="2" charset="2"/>
              </a:rPr>
              <a:t>(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else if edge(</a:t>
            </a:r>
            <a:r>
              <a:rPr lang="en-US" sz="1800" dirty="0" err="1" smtClean="0">
                <a:solidFill>
                  <a:srgbClr val="0070C0"/>
                </a:solidFill>
                <a:sym typeface="Wingdings" pitchFamily="2" charset="2"/>
              </a:rPr>
              <a:t>uv</a:t>
            </a:r>
            <a:r>
              <a:rPr lang="en-US" sz="1800" dirty="0" smtClean="0">
                <a:sym typeface="Wingdings" pitchFamily="2" charset="2"/>
              </a:rPr>
              <a:t>) is not in edges, cycle detected </a:t>
            </a:r>
            <a:r>
              <a:rPr lang="en-US" sz="1600" dirty="0" smtClean="0">
                <a:solidFill>
                  <a:srgbClr val="0000CC"/>
                </a:solidFill>
                <a:sym typeface="Wingdings" pitchFamily="2" charset="2"/>
              </a:rPr>
              <a:t>// u is re-visited  cycle</a:t>
            </a:r>
            <a:endParaRPr lang="en-US" sz="18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sz="1800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1C3634B5-BF1A-4D62-9ECB-C8AC190535E8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76800" y="2005012"/>
            <a:ext cx="4267200" cy="27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err="1">
                <a:solidFill>
                  <a:srgbClr val="FF0000"/>
                </a:solidFill>
                <a:sym typeface="Wingdings" pitchFamily="2" charset="2"/>
              </a:rPr>
              <a:t>digraphCycleDetectionDFS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 (Vertex v)</a:t>
            </a:r>
            <a:endParaRPr lang="en-US" b="1" dirty="0">
              <a:sym typeface="Wingdings" pitchFamily="2" charset="2"/>
            </a:endParaRPr>
          </a:p>
          <a:p>
            <a:pPr>
              <a:defRPr/>
            </a:pPr>
            <a:r>
              <a:rPr lang="en-US" sz="1600" dirty="0">
                <a:sym typeface="Wingdings" pitchFamily="2" charset="2"/>
              </a:rPr>
              <a:t>    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num(v) = 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++;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for all vertices u adjacent to v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     if (num(u) is 0)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	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pred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(u)= v;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           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digraphCycleDetectionDFS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(u);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     else if num(u) is not </a:t>
            </a:r>
            <a:r>
              <a:rPr lang="en-US" sz="1600" dirty="0">
                <a:solidFill>
                  <a:schemeClr val="tx1"/>
                </a:solidFill>
                <a:sym typeface="Symbol"/>
              </a:rPr>
              <a:t>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Symbol"/>
              </a:rPr>
              <a:t>                 </a:t>
            </a:r>
            <a:r>
              <a:rPr lang="en-US" sz="1600" dirty="0" err="1">
                <a:solidFill>
                  <a:schemeClr val="tx1"/>
                </a:solidFill>
                <a:sym typeface="Symbol"/>
              </a:rPr>
              <a:t>pred</a:t>
            </a:r>
            <a:r>
              <a:rPr lang="en-US" sz="1600" dirty="0">
                <a:solidFill>
                  <a:schemeClr val="tx1"/>
                </a:solidFill>
                <a:sym typeface="Symbol"/>
              </a:rPr>
              <a:t> (u) = v;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Symbol"/>
              </a:rPr>
              <a:t>                 cycle detected;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Symbol"/>
              </a:rPr>
              <a:t>     num(v) = ;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-419099" y="3009900"/>
            <a:ext cx="1752600" cy="3175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6200" y="3124200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0000CC"/>
                </a:solidFill>
              </a:rPr>
              <a:t>modify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486400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0000CC"/>
                </a:solidFill>
              </a:rPr>
              <a:t>O(n</a:t>
            </a:r>
            <a:r>
              <a:rPr lang="en-US" baseline="30000">
                <a:solidFill>
                  <a:srgbClr val="0000CC"/>
                </a:solidFill>
              </a:rPr>
              <a:t>2</a:t>
            </a:r>
            <a:r>
              <a:rPr lang="en-US">
                <a:solidFill>
                  <a:srgbClr val="0000CC"/>
                </a:solidFill>
              </a:rPr>
              <a:t>)</a:t>
            </a:r>
          </a:p>
        </p:txBody>
      </p:sp>
      <p:cxnSp>
        <p:nvCxnSpPr>
          <p:cNvPr id="10" name="Straight Arrow Connector 9"/>
          <p:cNvCxnSpPr>
            <a:endCxn id="9" idx="0"/>
          </p:cNvCxnSpPr>
          <p:nvPr/>
        </p:nvCxnSpPr>
        <p:spPr>
          <a:xfrm rot="5400000">
            <a:off x="514350" y="5162550"/>
            <a:ext cx="533400" cy="1143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1295400" y="5715000"/>
            <a:ext cx="762000" cy="1588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8575"/>
            <a:ext cx="32766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5029200" y="5334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  <a:r>
              <a:rPr lang="en-US" dirty="0" err="1" smtClean="0"/>
              <a:t>ae</a:t>
            </a:r>
            <a:r>
              <a:rPr lang="en-US" dirty="0" smtClean="0"/>
              <a:t>, </a:t>
            </a:r>
            <a:r>
              <a:rPr lang="en-US" dirty="0" err="1" smtClean="0"/>
              <a:t>ef</a:t>
            </a:r>
            <a:r>
              <a:rPr lang="en-US" dirty="0" smtClean="0"/>
              <a:t>, </a:t>
            </a:r>
            <a:r>
              <a:rPr lang="en-US" dirty="0" err="1" smtClean="0"/>
              <a:t>fa</a:t>
            </a: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133600" y="609600"/>
            <a:ext cx="2971800" cy="472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828800"/>
          </a:xfrm>
        </p:spPr>
        <p:txBody>
          <a:bodyPr/>
          <a:lstStyle/>
          <a:p>
            <a:r>
              <a:rPr lang="en-US" dirty="0" smtClean="0"/>
              <a:t>Lab 1- Demo 1: </a:t>
            </a:r>
            <a:r>
              <a:rPr lang="en-US" dirty="0" smtClean="0"/>
              <a:t>Traversing a Graph</a:t>
            </a:r>
            <a:br>
              <a:rPr lang="en-US" dirty="0" smtClean="0"/>
            </a:br>
            <a:r>
              <a:rPr lang="en-US" sz="3200" dirty="0" smtClean="0"/>
              <a:t>(Using Adjacency Matrix)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1676400"/>
            <a:ext cx="2209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Objectives:</a:t>
            </a:r>
          </a:p>
          <a:p>
            <a:pPr marL="173038" indent="-173038"/>
            <a:r>
              <a:rPr lang="en-US" sz="2400" b="1" dirty="0" smtClean="0"/>
              <a:t>- Traverse a simple undirected matrix-based graph</a:t>
            </a:r>
          </a:p>
          <a:p>
            <a:pPr marL="173038" indent="-173038"/>
            <a:r>
              <a:rPr lang="en-US" sz="2400" b="1" dirty="0" smtClean="0"/>
              <a:t>- Output traversal results to monitor and files.</a:t>
            </a:r>
            <a:endParaRPr lang="en-US" sz="24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1752600"/>
            <a:ext cx="6324600" cy="4114800"/>
            <a:chOff x="2590800" y="1752600"/>
            <a:chExt cx="6324600" cy="4114800"/>
          </a:xfrm>
        </p:grpSpPr>
        <p:pic>
          <p:nvPicPr>
            <p:cNvPr id="16385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90800" y="1752600"/>
              <a:ext cx="2752726" cy="407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410200" y="3115270"/>
              <a:ext cx="3505200" cy="92333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Graph_Matrix</a:t>
              </a:r>
              <a:r>
                <a:rPr lang="en-US" dirty="0" smtClean="0"/>
                <a:t>: class for a graph.</a:t>
              </a:r>
            </a:p>
            <a:p>
              <a:r>
                <a:rPr lang="en-US" dirty="0" err="1" smtClean="0"/>
                <a:t>MyQueue</a:t>
              </a:r>
              <a:r>
                <a:rPr lang="en-US" dirty="0" smtClean="0"/>
                <a:t>: Class for a queue</a:t>
              </a:r>
            </a:p>
            <a:p>
              <a:r>
                <a:rPr lang="en-US" dirty="0" err="1" smtClean="0"/>
                <a:t>TestTraverser</a:t>
              </a:r>
              <a:r>
                <a:rPr lang="en-US" dirty="0" smtClean="0"/>
                <a:t>: Tester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10200" y="5498068"/>
              <a:ext cx="1752600" cy="369332"/>
            </a:xfrm>
            <a:prstGeom prst="rect">
              <a:avLst/>
            </a:prstGeom>
            <a:noFill/>
            <a:ln>
              <a:solidFill>
                <a:srgbClr val="66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Input file 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10200" y="4202668"/>
              <a:ext cx="1752600" cy="12003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r>
                <a:rPr lang="en-US" dirty="0" smtClean="0"/>
                <a:t>Output files </a:t>
              </a:r>
            </a:p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7324" y="1284218"/>
            <a:ext cx="2733676" cy="412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8496" y="2428874"/>
            <a:ext cx="4166904" cy="1914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990600" y="15240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Input: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990600"/>
            <a:ext cx="550626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86600" y="6858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MyQueue.java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35" y="1752600"/>
            <a:ext cx="889153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715030"/>
            <a:ext cx="9143998" cy="576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524000"/>
            <a:ext cx="7772400" cy="4648200"/>
          </a:xfrm>
        </p:spPr>
        <p:txBody>
          <a:bodyPr/>
          <a:lstStyle/>
          <a:p>
            <a:pPr marL="1023938" indent="-1023938">
              <a:buFontTx/>
              <a:buNone/>
            </a:pPr>
            <a:r>
              <a:rPr lang="en-US" sz="2400" b="0" dirty="0" smtClean="0"/>
              <a:t>LO5.1  Demonstrate graphs and their applications. Define  an undirected graph and directed graph.</a:t>
            </a:r>
          </a:p>
          <a:p>
            <a:pPr marL="1023938" indent="-1023938">
              <a:buFontTx/>
              <a:buNone/>
            </a:pPr>
            <a:r>
              <a:rPr lang="en-US" sz="2400" b="0" dirty="0" smtClean="0"/>
              <a:t>LO5.2  Explain basic notations about a graph: vertex, edge, adjacent vertices, incident edge,...</a:t>
            </a:r>
          </a:p>
          <a:p>
            <a:pPr marL="1023938" indent="-1023938">
              <a:buFontTx/>
              <a:buNone/>
            </a:pPr>
            <a:r>
              <a:rPr lang="en-US" sz="2400" b="0" dirty="0" smtClean="0"/>
              <a:t>LO5.3  Know how to represent a graph using matrix and list</a:t>
            </a:r>
          </a:p>
          <a:p>
            <a:pPr marL="1023938" indent="-1023938">
              <a:buFontTx/>
              <a:buNone/>
            </a:pPr>
            <a:r>
              <a:rPr lang="en-US" sz="2400" b="0" dirty="0" smtClean="0"/>
              <a:t>LO5.4  Able to apply BFS and DFS to traverse a graph</a:t>
            </a:r>
          </a:p>
          <a:p>
            <a:pPr marL="1023938" indent="-1023938">
              <a:buFontTx/>
              <a:buNone/>
            </a:pPr>
            <a:r>
              <a:rPr lang="en-US" sz="2400" b="0" dirty="0" smtClean="0"/>
              <a:t>LO5.5  Write programs to implement Graph with BFS and DFS  traversals using Java </a:t>
            </a:r>
          </a:p>
          <a:p>
            <a:pPr marL="1023938" indent="-1023938">
              <a:buFontTx/>
              <a:buNone/>
            </a:pPr>
            <a:r>
              <a:rPr lang="en-US" sz="2400" b="0" dirty="0" smtClean="0"/>
              <a:t>LO5.6  Explain the shortest path problem and </a:t>
            </a:r>
            <a:r>
              <a:rPr lang="en-US" sz="2400" b="0" dirty="0" err="1" smtClean="0"/>
              <a:t>Dijkstra</a:t>
            </a:r>
            <a:r>
              <a:rPr lang="en-US" sz="2400" b="0" dirty="0" smtClean="0"/>
              <a:t>’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60849C93-8A5E-4FCC-B2C5-AE2B46FF05AB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01982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971800"/>
            <a:ext cx="2642904" cy="121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17" y="990600"/>
            <a:ext cx="827056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038600"/>
            <a:ext cx="2642904" cy="121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266" y="1600200"/>
            <a:ext cx="864947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399" y="1905000"/>
            <a:ext cx="894920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06" y="1066800"/>
            <a:ext cx="893358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3429000"/>
            <a:ext cx="2095500" cy="11811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7649"/>
            <a:ext cx="9144000" cy="609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19812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2971800"/>
            <a:ext cx="1657350" cy="111442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32" y="1524000"/>
            <a:ext cx="877733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038600"/>
            <a:ext cx="1114425" cy="1085850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858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952625"/>
            <a:ext cx="80010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048000"/>
            <a:ext cx="2228850" cy="113347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TestTraverser.java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85850"/>
            <a:ext cx="73533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2674818"/>
            <a:ext cx="1771650" cy="334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800600" y="3352800"/>
            <a:ext cx="2286000" cy="381000"/>
          </a:xfrm>
          <a:prstGeom prst="straightConnector1">
            <a:avLst/>
          </a:prstGeom>
          <a:ln>
            <a:solidFill>
              <a:srgbClr val="66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72000" y="3962400"/>
            <a:ext cx="2514600" cy="533400"/>
          </a:xfrm>
          <a:prstGeom prst="straightConnector1">
            <a:avLst/>
          </a:prstGeom>
          <a:ln>
            <a:solidFill>
              <a:srgbClr val="66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TestTraverser.java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119604"/>
            <a:ext cx="2286000" cy="212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3896" y="3962400"/>
            <a:ext cx="27980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4419600"/>
            <a:ext cx="2642904" cy="121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219200"/>
            <a:ext cx="8696130" cy="2532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524000"/>
            <a:ext cx="7772400" cy="4800600"/>
          </a:xfrm>
        </p:spPr>
        <p:txBody>
          <a:bodyPr/>
          <a:lstStyle/>
          <a:p>
            <a:pPr marL="968375" indent="-968375">
              <a:buNone/>
            </a:pPr>
            <a:r>
              <a:rPr lang="en-US" sz="2400" b="0" dirty="0" smtClean="0"/>
              <a:t>LO5.7  Write program in Java to implement </a:t>
            </a:r>
            <a:r>
              <a:rPr lang="en-US" sz="2400" b="0" dirty="0" err="1" smtClean="0"/>
              <a:t>Dijkstra’s</a:t>
            </a:r>
            <a:r>
              <a:rPr lang="en-US" sz="2400" b="0" dirty="0" smtClean="0"/>
              <a:t> shortest path algorithm.</a:t>
            </a:r>
          </a:p>
          <a:p>
            <a:pPr marL="968375" indent="-968375">
              <a:buFontTx/>
              <a:buNone/>
            </a:pPr>
            <a:r>
              <a:rPr lang="en-US" sz="2400" b="0" dirty="0" smtClean="0"/>
              <a:t>LO5.8  Define the minimum spanning tree and using the </a:t>
            </a:r>
            <a:r>
              <a:rPr lang="en-US" sz="2400" b="0" dirty="0" err="1" smtClean="0"/>
              <a:t>Kruskal’s</a:t>
            </a:r>
            <a:r>
              <a:rPr lang="en-US" sz="2400" b="0" dirty="0" smtClean="0"/>
              <a:t> algorithm to find it. </a:t>
            </a:r>
          </a:p>
          <a:p>
            <a:pPr marL="968375" indent="-968375">
              <a:buFontTx/>
              <a:buNone/>
            </a:pPr>
            <a:r>
              <a:rPr lang="en-US" sz="2400" b="0" dirty="0" smtClean="0"/>
              <a:t>LO5.9  Define Euler cycle/path  and the necessary and sufficient conditions for their existence.</a:t>
            </a:r>
          </a:p>
          <a:p>
            <a:pPr marL="968375" indent="-968375">
              <a:buFontTx/>
              <a:buNone/>
            </a:pPr>
            <a:r>
              <a:rPr lang="en-US" sz="2400" b="0" dirty="0" smtClean="0"/>
              <a:t>LO5.10  Explain the algorithm to find Euler path / circuit using Stack and implement it in Java language.</a:t>
            </a:r>
          </a:p>
          <a:p>
            <a:pPr marL="968375" indent="-968375">
              <a:buFontTx/>
              <a:buNone/>
            </a:pPr>
            <a:r>
              <a:rPr lang="en-US" sz="2400" b="0" dirty="0" smtClean="0"/>
              <a:t>LO5.11  Define </a:t>
            </a:r>
            <a:r>
              <a:rPr lang="en-US" sz="2400" b="0" dirty="0" err="1" smtClean="0"/>
              <a:t>Halmilton</a:t>
            </a:r>
            <a:r>
              <a:rPr lang="en-US" sz="2400" b="0" dirty="0" smtClean="0"/>
              <a:t> cycle/path and able to determine them using backtracking algorithm.</a:t>
            </a:r>
          </a:p>
          <a:p>
            <a:pPr marL="968375" indent="-968375">
              <a:buFontTx/>
              <a:buNone/>
            </a:pPr>
            <a:r>
              <a:rPr lang="en-US" sz="2400" b="0" dirty="0" smtClean="0"/>
              <a:t>LO5.12  Demonstrate the graph coloring and can apply Sequential coloring algorithm to color a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60849C93-8A5E-4FCC-B2C5-AE2B46FF05AB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TestTraverser.java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935998"/>
            <a:ext cx="8953500" cy="394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8186" y="4286250"/>
            <a:ext cx="4220014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895335"/>
            <a:ext cx="3557304" cy="163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TestTraverser.java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24000"/>
            <a:ext cx="2286000" cy="212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1096" y="1524000"/>
            <a:ext cx="3557304" cy="163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1219200"/>
            <a:ext cx="1771650" cy="334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5105400"/>
            <a:ext cx="2228850" cy="113347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172075"/>
            <a:ext cx="2095500" cy="11811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53000" y="5153025"/>
            <a:ext cx="1114425" cy="1085850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90850" y="5172075"/>
            <a:ext cx="1657350" cy="111442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2819400" y="3152696"/>
            <a:ext cx="3333750" cy="1790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136B3B1-738A-4CAC-BA82-5348F4AD3016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5- Shortest Paths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Weight of an edge: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A real number which depends on specific problem.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It is positive but it may be negative in some cases.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/>
              <a:t>Road map: </a:t>
            </a:r>
            <a:r>
              <a:rPr lang="en-US" dirty="0" smtClean="0"/>
              <a:t>road length (meter)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/>
              <a:t>Aero map: fly length/ cost </a:t>
            </a:r>
            <a:r>
              <a:rPr lang="en-US" dirty="0" smtClean="0"/>
              <a:t>($)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/>
              <a:t>Computer network: </a:t>
            </a:r>
            <a:r>
              <a:rPr lang="en-US" dirty="0" smtClean="0"/>
              <a:t>bandwidth (bit/sec)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/>
              <a:t>Drainage net</a:t>
            </a:r>
            <a:r>
              <a:rPr lang="en-US" dirty="0" smtClean="0"/>
              <a:t>: water flow (m</a:t>
            </a:r>
            <a:r>
              <a:rPr lang="en-US" baseline="30000" dirty="0" smtClean="0"/>
              <a:t>3</a:t>
            </a:r>
            <a:r>
              <a:rPr lang="en-US" dirty="0" smtClean="0"/>
              <a:t>/s)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/>
              <a:t>Electricity grid</a:t>
            </a:r>
            <a:r>
              <a:rPr lang="en-US" dirty="0" smtClean="0"/>
              <a:t>: load power (watt)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. . . .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It may be a multiple-variable function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162800" y="3276600"/>
            <a:ext cx="18288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</a:rPr>
              <a:t>Shortest Paths are basic requirement in Graph theory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0D19541-E4CC-4934-B492-47BD37FA87A8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5- Shortest Paths…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458200" cy="5257800"/>
          </a:xfrm>
        </p:spPr>
        <p:txBody>
          <a:bodyPr/>
          <a:lstStyle/>
          <a:p>
            <a:pPr marL="1022350" eaLnBrk="1" hangingPunct="1">
              <a:lnSpc>
                <a:spcPct val="90000"/>
              </a:lnSpc>
            </a:pPr>
            <a:r>
              <a:rPr lang="en-US" dirty="0" smtClean="0"/>
              <a:t>Label: considered values are applied to each vertex. In this </a:t>
            </a:r>
            <a:r>
              <a:rPr lang="en-US" dirty="0" err="1" smtClean="0"/>
              <a:t>Dijkstra</a:t>
            </a:r>
            <a:r>
              <a:rPr lang="en-US" dirty="0" smtClean="0"/>
              <a:t>, introduced, Label(v) = {cost(v), predecessor(v)}</a:t>
            </a:r>
          </a:p>
          <a:p>
            <a:pPr eaLnBrk="1" hangingPunct="1">
              <a:lnSpc>
                <a:spcPct val="90000"/>
              </a:lnSpc>
            </a:pPr>
            <a:r>
              <a:rPr lang="en-US" b="0" dirty="0" smtClean="0"/>
              <a:t>To get shortest path between two vertices, each vertex must be chosen to scan for evaluating. In each pass, only one vertex is chosen to scan.</a:t>
            </a:r>
          </a:p>
          <a:p>
            <a:pPr eaLnBrk="1" hangingPunct="1">
              <a:lnSpc>
                <a:spcPct val="90000"/>
              </a:lnSpc>
            </a:pPr>
            <a:r>
              <a:rPr lang="en-US" u="sng" dirty="0" smtClean="0"/>
              <a:t>Classification: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 smtClean="0"/>
              <a:t>Label-setting</a:t>
            </a:r>
            <a:r>
              <a:rPr lang="en-US" sz="2400" dirty="0" smtClean="0"/>
              <a:t> methods: </a:t>
            </a:r>
            <a:r>
              <a:rPr lang="en-US" sz="2400" b="1" u="sng" dirty="0" smtClean="0"/>
              <a:t>In each pass</a:t>
            </a:r>
            <a:r>
              <a:rPr lang="en-US" sz="2400" dirty="0" smtClean="0"/>
              <a:t> through the vertices still to be processed, </a:t>
            </a:r>
            <a:r>
              <a:rPr lang="en-US" sz="2400" dirty="0" smtClean="0">
                <a:solidFill>
                  <a:srgbClr val="FF0000"/>
                </a:solidFill>
              </a:rPr>
              <a:t>one vertex is set to a value that remains unchanged to the end of the execution</a:t>
            </a:r>
            <a:r>
              <a:rPr lang="en-US" sz="2400" dirty="0" smtClean="0"/>
              <a:t>, the </a:t>
            </a:r>
            <a:r>
              <a:rPr lang="en-US" sz="2400" dirty="0" err="1" smtClean="0"/>
              <a:t>Dijkstra</a:t>
            </a:r>
            <a:r>
              <a:rPr lang="en-US" sz="2400" dirty="0" smtClean="0"/>
              <a:t> algorithm is an example.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 smtClean="0"/>
              <a:t>Label-correcting</a:t>
            </a:r>
            <a:r>
              <a:rPr lang="en-US" sz="2400" dirty="0" smtClean="0"/>
              <a:t> methods: </a:t>
            </a:r>
            <a:r>
              <a:rPr lang="en-US" sz="2400" b="1" u="sng" dirty="0" smtClean="0"/>
              <a:t>Allow for the changing of </a:t>
            </a:r>
            <a:r>
              <a:rPr lang="en-US" sz="2400" b="1" i="1" u="sng" dirty="0" smtClean="0"/>
              <a:t>any </a:t>
            </a:r>
            <a:r>
              <a:rPr lang="en-US" sz="2400" b="1" u="sng" dirty="0" smtClean="0"/>
              <a:t>label</a:t>
            </a:r>
            <a:r>
              <a:rPr lang="en-US" sz="2400" dirty="0" smtClean="0"/>
              <a:t> during application of the method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b="0" dirty="0" smtClean="0"/>
          </a:p>
          <a:p>
            <a:pPr eaLnBrk="1" hangingPunct="1">
              <a:lnSpc>
                <a:spcPct val="90000"/>
              </a:lnSpc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 Shortest Paths…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830763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       </a:t>
            </a:r>
            <a:r>
              <a:rPr lang="en-US" b="1" u="sng" dirty="0" smtClean="0"/>
              <a:t>Algorithms</a:t>
            </a:r>
            <a:r>
              <a:rPr lang="vi-VN" dirty="0" smtClean="0"/>
              <a:t>:</a:t>
            </a:r>
          </a:p>
          <a:p>
            <a:pPr>
              <a:buNone/>
            </a:pPr>
            <a:r>
              <a:rPr lang="en-US" b="0" u="sng" dirty="0" smtClean="0"/>
              <a:t>Main algorithm:</a:t>
            </a:r>
          </a:p>
          <a:p>
            <a:r>
              <a:rPr lang="vi-VN" sz="2400" dirty="0" smtClean="0"/>
              <a:t>Dijkstra — </a:t>
            </a:r>
            <a:r>
              <a:rPr lang="en-US" sz="2400" dirty="0" smtClean="0"/>
              <a:t>weight of edge &gt;=0</a:t>
            </a:r>
            <a:endParaRPr lang="vi-VN" dirty="0" smtClean="0"/>
          </a:p>
          <a:p>
            <a:pPr>
              <a:buNone/>
            </a:pPr>
            <a:r>
              <a:rPr lang="en-US" b="0" u="sng" dirty="0" smtClean="0"/>
              <a:t>Algorithms should be referenced:</a:t>
            </a:r>
          </a:p>
          <a:p>
            <a:r>
              <a:rPr lang="vi-VN" sz="2400" b="0" dirty="0" smtClean="0"/>
              <a:t>Bellman-Ford — </a:t>
            </a:r>
            <a:r>
              <a:rPr lang="en-US" sz="2400" b="0" dirty="0" smtClean="0"/>
              <a:t>weight of edge may be negative</a:t>
            </a:r>
            <a:r>
              <a:rPr lang="vi-VN" sz="2400" b="0" dirty="0" smtClean="0"/>
              <a:t>.</a:t>
            </a:r>
          </a:p>
          <a:p>
            <a:r>
              <a:rPr lang="vi-VN" sz="2400" b="0" dirty="0" smtClean="0"/>
              <a:t>A*</a:t>
            </a:r>
            <a:r>
              <a:rPr lang="en-US" sz="2400" b="0" dirty="0" smtClean="0"/>
              <a:t>: Using </a:t>
            </a:r>
            <a:r>
              <a:rPr lang="vi-VN" sz="2400" b="0" dirty="0" smtClean="0"/>
              <a:t>heuristics </a:t>
            </a:r>
            <a:r>
              <a:rPr lang="en-US" sz="2400" b="0" dirty="0" smtClean="0"/>
              <a:t>to improve performance</a:t>
            </a:r>
          </a:p>
          <a:p>
            <a:r>
              <a:rPr lang="vi-VN" sz="2400" b="0" dirty="0" smtClean="0"/>
              <a:t>Floyd-Warshall — </a:t>
            </a:r>
            <a:r>
              <a:rPr lang="en-US" sz="2400" b="0" dirty="0" smtClean="0"/>
              <a:t>Determine shortest path for all pair of vertices</a:t>
            </a:r>
            <a:r>
              <a:rPr lang="vi-VN" sz="2400" b="0" dirty="0" smtClean="0"/>
              <a:t>.</a:t>
            </a:r>
          </a:p>
          <a:p>
            <a:r>
              <a:rPr lang="vi-VN" sz="2400" b="0" dirty="0" smtClean="0"/>
              <a:t>Johnson — </a:t>
            </a:r>
            <a:r>
              <a:rPr lang="en-US" sz="2400" b="0" dirty="0" smtClean="0"/>
              <a:t>Determine shortest path for all pair of vertices. It can be more efficient than </a:t>
            </a:r>
            <a:r>
              <a:rPr lang="vi-VN" sz="2400" b="0" dirty="0" smtClean="0"/>
              <a:t>Floyd-Warshall </a:t>
            </a:r>
            <a:r>
              <a:rPr lang="en-US" sz="2400" b="0" dirty="0" smtClean="0"/>
              <a:t>on a sparse graph.</a:t>
            </a:r>
            <a:r>
              <a:rPr lang="vi-VN" sz="2400" b="0" dirty="0" smtClean="0"/>
              <a:t> </a:t>
            </a:r>
            <a:br>
              <a:rPr lang="vi-VN" sz="2400" b="0" dirty="0" smtClean="0"/>
            </a:br>
            <a:endParaRPr lang="en-US" sz="24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A3ACBE7-3EAA-4475-B389-7E21DB52CC8E}" type="slidenum">
              <a:rPr lang="en-US"/>
              <a:pPr>
                <a:defRPr/>
              </a:pPr>
              <a:t>54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7239001" y="4038600"/>
            <a:ext cx="30480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5791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Attention: Each algorithm has it’s own purpose and a specific graph type.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477ED8CC-B2D6-4807-9129-0571790157D0}" type="slidenum">
              <a:rPr lang="en-US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5- Shortest Paths…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257800"/>
          </a:xfrm>
        </p:spPr>
        <p:txBody>
          <a:bodyPr/>
          <a:lstStyle/>
          <a:p>
            <a:pPr marL="741363" indent="109538" eaLnBrk="1" hangingPunct="1">
              <a:lnSpc>
                <a:spcPct val="90000"/>
              </a:lnSpc>
              <a:buFontTx/>
              <a:buNone/>
            </a:pPr>
            <a:r>
              <a:rPr lang="en-US" sz="2200" b="1" dirty="0" err="1" smtClean="0">
                <a:solidFill>
                  <a:srgbClr val="FF0000"/>
                </a:solidFill>
              </a:rPr>
              <a:t>GenericShortestPathAlgorithm</a:t>
            </a:r>
            <a:r>
              <a:rPr lang="en-US" sz="2200" dirty="0" smtClean="0">
                <a:solidFill>
                  <a:srgbClr val="FF0000"/>
                </a:solidFill>
              </a:rPr>
              <a:t> (weighted simple digraph, vertex first)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/>
              <a:t>   for all vertices v  cost(v) = </a:t>
            </a:r>
            <a:r>
              <a:rPr lang="en-US" sz="2200" dirty="0" smtClean="0">
                <a:sym typeface="Symbol" pitchFamily="18" charset="2"/>
              </a:rPr>
              <a:t>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cost(first)=0;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initialize </a:t>
            </a:r>
            <a:r>
              <a:rPr lang="en-US" sz="2200" dirty="0" err="1" smtClean="0">
                <a:sym typeface="Symbol" pitchFamily="18" charset="2"/>
              </a:rPr>
              <a:t>toBeChecked</a:t>
            </a:r>
            <a:r>
              <a:rPr lang="en-US" sz="2200" dirty="0" smtClean="0">
                <a:sym typeface="Symbol" pitchFamily="18" charset="2"/>
              </a:rPr>
              <a:t>; </a:t>
            </a:r>
            <a:r>
              <a:rPr lang="en-US" sz="2000" b="0" dirty="0" smtClean="0">
                <a:solidFill>
                  <a:schemeClr val="tx1"/>
                </a:solidFill>
                <a:sym typeface="Symbol" pitchFamily="18" charset="2"/>
              </a:rPr>
              <a:t>// set of vertices will be checked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</a:t>
            </a:r>
            <a:r>
              <a:rPr lang="en-US" sz="2200" dirty="0" smtClean="0">
                <a:solidFill>
                  <a:srgbClr val="FF0000"/>
                </a:solidFill>
                <a:sym typeface="Symbol" pitchFamily="18" charset="2"/>
              </a:rPr>
              <a:t>while</a:t>
            </a:r>
            <a:r>
              <a:rPr lang="en-US" sz="2200" dirty="0" smtClean="0">
                <a:sym typeface="Symbol" pitchFamily="18" charset="2"/>
              </a:rPr>
              <a:t> (</a:t>
            </a:r>
            <a:r>
              <a:rPr lang="en-US" sz="2200" dirty="0" err="1" smtClean="0">
                <a:sym typeface="Symbol" pitchFamily="18" charset="2"/>
              </a:rPr>
              <a:t>toBeChecked</a:t>
            </a:r>
            <a:r>
              <a:rPr lang="en-US" sz="2200" dirty="0" smtClean="0">
                <a:sym typeface="Symbol" pitchFamily="18" charset="2"/>
              </a:rPr>
              <a:t> is not empty)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v= a vertex in </a:t>
            </a:r>
            <a:r>
              <a:rPr lang="en-US" sz="2200" dirty="0" err="1" smtClean="0">
                <a:sym typeface="Symbol" pitchFamily="18" charset="2"/>
              </a:rPr>
              <a:t>toBeChecked</a:t>
            </a:r>
            <a:r>
              <a:rPr lang="en-US" sz="2000" dirty="0" smtClean="0">
                <a:sym typeface="Symbol" pitchFamily="18" charset="2"/>
              </a:rPr>
              <a:t>; </a:t>
            </a:r>
            <a:r>
              <a:rPr lang="en-US" sz="2000" dirty="0" smtClean="0">
                <a:solidFill>
                  <a:schemeClr val="tx1"/>
                </a:solidFill>
                <a:sym typeface="Symbol" pitchFamily="18" charset="2"/>
              </a:rPr>
              <a:t>// depending on specific algorithm</a:t>
            </a:r>
            <a:endParaRPr lang="en-US" sz="2200" dirty="0" smtClean="0">
              <a:solidFill>
                <a:schemeClr val="tx1"/>
              </a:solidFill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remove v from </a:t>
            </a:r>
            <a:r>
              <a:rPr lang="en-US" sz="2200" dirty="0" err="1" smtClean="0">
                <a:sym typeface="Symbol" pitchFamily="18" charset="2"/>
              </a:rPr>
              <a:t>toBeChecked</a:t>
            </a:r>
            <a:r>
              <a:rPr lang="en-US" sz="2200" dirty="0" smtClean="0"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</a:t>
            </a:r>
            <a:r>
              <a:rPr lang="en-US" sz="2200" dirty="0" smtClean="0">
                <a:solidFill>
                  <a:srgbClr val="FF0000"/>
                </a:solidFill>
                <a:sym typeface="Symbol" pitchFamily="18" charset="2"/>
              </a:rPr>
              <a:t>for all </a:t>
            </a:r>
            <a:r>
              <a:rPr lang="en-US" sz="2200" dirty="0" smtClean="0">
                <a:sym typeface="Symbol" pitchFamily="18" charset="2"/>
              </a:rPr>
              <a:t>vertices u adjacent to v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      if cost(u) &gt; cost(v) + weight(</a:t>
            </a:r>
            <a:r>
              <a:rPr lang="en-US" sz="2200" dirty="0" err="1" smtClean="0">
                <a:sym typeface="Symbol" pitchFamily="18" charset="2"/>
              </a:rPr>
              <a:t>v,u</a:t>
            </a:r>
            <a:r>
              <a:rPr lang="en-US" sz="2200" dirty="0" smtClean="0">
                <a:sym typeface="Symbol" pitchFamily="18" charset="2"/>
              </a:rPr>
              <a:t>))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           cost(u) = cost(v) + weight(</a:t>
            </a:r>
            <a:r>
              <a:rPr lang="en-US" sz="2200" dirty="0" err="1" smtClean="0">
                <a:sym typeface="Symbol" pitchFamily="18" charset="2"/>
              </a:rPr>
              <a:t>v,u</a:t>
            </a:r>
            <a:r>
              <a:rPr lang="en-US" sz="2200" dirty="0" smtClean="0">
                <a:sym typeface="Symbol" pitchFamily="18" charset="2"/>
              </a:rPr>
              <a:t>));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           predecessor(u)= v;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           Add u to </a:t>
            </a:r>
            <a:r>
              <a:rPr lang="en-US" sz="2200" dirty="0" err="1" smtClean="0">
                <a:sym typeface="Symbol" pitchFamily="18" charset="2"/>
              </a:rPr>
              <a:t>toBeChecked</a:t>
            </a:r>
            <a:r>
              <a:rPr lang="en-US" sz="2200" dirty="0" smtClean="0">
                <a:sym typeface="Symbol" pitchFamily="18" charset="2"/>
              </a:rPr>
              <a:t> if it is not there;             </a:t>
            </a:r>
            <a:endParaRPr lang="en-US" sz="2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400800" y="1524000"/>
            <a:ext cx="2590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u="sng">
                <a:solidFill>
                  <a:srgbClr val="002060"/>
                </a:solidFill>
              </a:rPr>
              <a:t>Dijkstra</a:t>
            </a:r>
          </a:p>
          <a:p>
            <a:pPr>
              <a:defRPr/>
            </a:pPr>
            <a:r>
              <a:rPr lang="en-US" sz="1600">
                <a:solidFill>
                  <a:srgbClr val="002060"/>
                </a:solidFill>
              </a:rPr>
              <a:t>toBeChecked= all vertices</a:t>
            </a:r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3352800" y="1790700"/>
            <a:ext cx="3048000" cy="6477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10200" y="3733800"/>
            <a:ext cx="3429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u="sng" dirty="0">
                <a:solidFill>
                  <a:srgbClr val="002060"/>
                </a:solidFill>
              </a:rPr>
              <a:t>Ford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rgbClr val="002060"/>
                </a:solidFill>
              </a:rPr>
              <a:t>Examine edges  instead of vertices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953000"/>
            <a:ext cx="1143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rgbClr val="FF0000"/>
                </a:solidFill>
              </a:rPr>
              <a:t>O(|V|</a:t>
            </a:r>
            <a:r>
              <a:rPr lang="en-US" sz="2000" b="1" baseline="30000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3261" name="Picture 10"/>
          <p:cNvPicPr>
            <a:picLocks noChangeAspect="1" noChangeArrowheads="1"/>
          </p:cNvPicPr>
          <p:nvPr/>
        </p:nvPicPr>
        <p:blipFill>
          <a:blip r:embed="rId2" cstate="print">
            <a:lum bright="-6000" contrast="10000"/>
          </a:blip>
          <a:srcRect/>
          <a:stretch>
            <a:fillRect/>
          </a:stretch>
        </p:blipFill>
        <p:spPr bwMode="auto">
          <a:xfrm>
            <a:off x="5257800" y="4981575"/>
            <a:ext cx="26955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>
            <a:off x="5867400" y="4572000"/>
            <a:ext cx="685800" cy="3810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>
            <a:off x="76200" y="2895600"/>
            <a:ext cx="685800" cy="2819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477ED8CC-B2D6-4807-9129-0571790157D0}" type="slidenum">
              <a:rPr lang="en-US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5- Shortest Paths…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458200" cy="5257800"/>
          </a:xfrm>
        </p:spPr>
        <p:txBody>
          <a:bodyPr/>
          <a:lstStyle/>
          <a:p>
            <a:pPr marL="741363" indent="109538"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rgbClr val="FF0000"/>
                </a:solidFill>
              </a:rPr>
              <a:t>DJ </a:t>
            </a:r>
            <a:r>
              <a:rPr lang="en-US" sz="2000" b="0" dirty="0" err="1" smtClean="0">
                <a:solidFill>
                  <a:srgbClr val="FF0000"/>
                </a:solidFill>
              </a:rPr>
              <a:t>ShortestPathAlgorithm</a:t>
            </a:r>
            <a:r>
              <a:rPr lang="en-US" sz="2000" b="0" dirty="0" smtClean="0">
                <a:solidFill>
                  <a:srgbClr val="FF0000"/>
                </a:solidFill>
              </a:rPr>
              <a:t> (weighted simple digraph, vertex first)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/>
              <a:t>   </a:t>
            </a:r>
            <a:r>
              <a:rPr lang="en-US" sz="2000" b="0" dirty="0" smtClean="0">
                <a:solidFill>
                  <a:srgbClr val="FF0000"/>
                </a:solidFill>
              </a:rPr>
              <a:t>for all</a:t>
            </a:r>
            <a:r>
              <a:rPr lang="en-US" sz="2000" b="0" dirty="0" smtClean="0"/>
              <a:t> vertices v </a:t>
            </a:r>
            <a:r>
              <a:rPr lang="en-US" sz="2000" b="0" dirty="0" smtClean="0">
                <a:solidFill>
                  <a:srgbClr val="FF0000"/>
                </a:solidFill>
              </a:rPr>
              <a:t>{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/>
              <a:t>         marked(v) = false;  cost(v) = </a:t>
            </a:r>
            <a:r>
              <a:rPr lang="en-US" sz="2000" b="0" dirty="0" smtClean="0">
                <a:sym typeface="Symbol" pitchFamily="18" charset="2"/>
              </a:rPr>
              <a:t>; predecessor (v) = null;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cost(first) = 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v = first;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   while</a:t>
            </a:r>
            <a:r>
              <a:rPr lang="en-US" sz="2000" b="0" dirty="0" smtClean="0">
                <a:sym typeface="Symbol" pitchFamily="18" charset="2"/>
              </a:rPr>
              <a:t> (v != null)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 marked (v) = true;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          for all </a:t>
            </a:r>
            <a:r>
              <a:rPr lang="en-US" sz="2000" b="0" dirty="0" smtClean="0">
                <a:sym typeface="Symbol" pitchFamily="18" charset="2"/>
              </a:rPr>
              <a:t>vertices u adjacent to v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     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if</a:t>
            </a:r>
            <a:r>
              <a:rPr lang="en-US" sz="2000" b="0" dirty="0" smtClean="0">
                <a:sym typeface="Symbol" pitchFamily="18" charset="2"/>
              </a:rPr>
              <a:t> (marked (u)=false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 AND</a:t>
            </a:r>
            <a:r>
              <a:rPr lang="en-US" sz="2000" b="0" dirty="0" smtClean="0">
                <a:sym typeface="Symbol" pitchFamily="18" charset="2"/>
              </a:rPr>
              <a:t> (cost(u) &gt; cost(v) + weight(</a:t>
            </a:r>
            <a:r>
              <a:rPr lang="en-US" sz="2000" b="0" dirty="0" err="1" smtClean="0">
                <a:sym typeface="Symbol" pitchFamily="18" charset="2"/>
              </a:rPr>
              <a:t>v,u</a:t>
            </a:r>
            <a:r>
              <a:rPr lang="en-US" sz="2000" b="0" dirty="0" smtClean="0">
                <a:sym typeface="Symbol" pitchFamily="18" charset="2"/>
              </a:rPr>
              <a:t>)))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           cost(u) = cost(v) + weight(v, u));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           predecessor(u)= v;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       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  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 v= the minimum cost vertex in non-marked vertices;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chemeClr val="tx1"/>
                </a:solidFill>
                <a:sym typeface="Symbol" pitchFamily="18" charset="2"/>
              </a:rPr>
              <a:t>   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</a:t>
            </a:r>
            <a:endParaRPr lang="en-US" sz="2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03D5F54-6B73-4EB6-99AA-6BF3E78CB9DF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5- Shortest Paths…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52400" y="2282825"/>
            <a:ext cx="8915400" cy="3355975"/>
            <a:chOff x="228600" y="2282825"/>
            <a:chExt cx="8915400" cy="3355975"/>
          </a:xfrm>
        </p:grpSpPr>
        <p:pic>
          <p:nvPicPr>
            <p:cNvPr id="54279" name="Picture 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211513" y="2282825"/>
              <a:ext cx="5932487" cy="3355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280" name="Picture 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28600" y="3125788"/>
              <a:ext cx="4038600" cy="220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/>
            <p:cNvSpPr/>
            <p:nvPr/>
          </p:nvSpPr>
          <p:spPr bwMode="auto">
            <a:xfrm>
              <a:off x="4267200" y="3654425"/>
              <a:ext cx="3048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rot="5400000" flipH="1" flipV="1">
              <a:off x="4610100" y="3540125"/>
              <a:ext cx="1752600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 rot="5400000" flipH="1" flipV="1">
              <a:off x="5791200" y="2816225"/>
              <a:ext cx="2286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auto">
            <a:xfrm rot="5400000" flipH="1" flipV="1">
              <a:off x="5789613" y="3273425"/>
              <a:ext cx="992188" cy="2301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6019800" y="3349625"/>
              <a:ext cx="1219200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 bwMode="auto">
            <a:xfrm rot="5400000" flipH="1" flipV="1">
              <a:off x="6819900" y="2930525"/>
              <a:ext cx="3048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 bwMode="auto">
            <a:xfrm rot="5400000" flipH="1" flipV="1">
              <a:off x="6400800" y="3654425"/>
              <a:ext cx="1828800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 bwMode="auto">
            <a:xfrm rot="5400000" flipH="1" flipV="1">
              <a:off x="7429500" y="3006725"/>
              <a:ext cx="6096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 bwMode="auto">
            <a:xfrm rot="5400000" flipH="1" flipV="1">
              <a:off x="7010400" y="3806825"/>
              <a:ext cx="20574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 bwMode="auto">
            <a:xfrm rot="5400000" flipH="1" flipV="1">
              <a:off x="7694613" y="3425825"/>
              <a:ext cx="1449388" cy="2301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04800" y="1371600"/>
            <a:ext cx="845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0000CC"/>
                </a:solidFill>
              </a:rPr>
              <a:t>Finding shortest paths from the vertex d to others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5715000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600" dirty="0" err="1" smtClean="0"/>
              <a:t>Độ</a:t>
            </a:r>
            <a:r>
              <a:rPr lang="en-US" sz="1600" dirty="0" smtClean="0"/>
              <a:t> </a:t>
            </a:r>
            <a:r>
              <a:rPr lang="en-US" sz="1600" dirty="0" err="1" smtClean="0"/>
              <a:t>dài</a:t>
            </a:r>
            <a:r>
              <a:rPr lang="en-US" sz="1600" dirty="0" smtClean="0"/>
              <a:t> </a:t>
            </a:r>
            <a:r>
              <a:rPr lang="en-US" sz="1600" dirty="0" err="1" smtClean="0"/>
              <a:t>đường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đi</a:t>
            </a:r>
            <a:r>
              <a:rPr lang="en-US" sz="1600" dirty="0" smtClean="0"/>
              <a:t> </a:t>
            </a:r>
            <a:r>
              <a:rPr lang="en-US" sz="1600" dirty="0" err="1" smtClean="0"/>
              <a:t>ngắn</a:t>
            </a:r>
            <a:r>
              <a:rPr lang="en-US" sz="1600" dirty="0" smtClean="0"/>
              <a:t> </a:t>
            </a:r>
            <a:r>
              <a:rPr lang="en-US" sz="1600" dirty="0" err="1" smtClean="0"/>
              <a:t>nhất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d sang </a:t>
            </a:r>
            <a:r>
              <a:rPr lang="en-US" sz="1600" dirty="0" err="1" smtClean="0"/>
              <a:t>i</a:t>
            </a:r>
            <a:r>
              <a:rPr lang="en-US" sz="1600" dirty="0" smtClean="0"/>
              <a:t> =?</a:t>
            </a:r>
          </a:p>
          <a:p>
            <a:pPr marL="342900" indent="-342900">
              <a:buFontTx/>
              <a:buAutoNum type="arabicParenBoth"/>
            </a:pPr>
            <a:r>
              <a:rPr lang="en-US" sz="1600" dirty="0" err="1" smtClean="0"/>
              <a:t>Đường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đi</a:t>
            </a:r>
            <a:r>
              <a:rPr lang="en-US" sz="1600" dirty="0" smtClean="0"/>
              <a:t> </a:t>
            </a:r>
            <a:r>
              <a:rPr lang="en-US" sz="1600" dirty="0" err="1" smtClean="0"/>
              <a:t>ngắn</a:t>
            </a:r>
            <a:r>
              <a:rPr lang="en-US" sz="1600" dirty="0" smtClean="0"/>
              <a:t> </a:t>
            </a:r>
            <a:r>
              <a:rPr lang="en-US" sz="1600" dirty="0" err="1" smtClean="0"/>
              <a:t>nhất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d sang </a:t>
            </a:r>
            <a:r>
              <a:rPr lang="en-US" sz="1600" dirty="0" err="1" smtClean="0"/>
              <a:t>i</a:t>
            </a:r>
            <a:r>
              <a:rPr lang="en-US" sz="1600" dirty="0" smtClean="0"/>
              <a:t>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đường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nào</a:t>
            </a:r>
            <a:r>
              <a:rPr lang="en-US" sz="1600" dirty="0" smtClean="0"/>
              <a:t>?</a:t>
            </a:r>
          </a:p>
          <a:p>
            <a:pPr marL="342900" indent="-342900">
              <a:buFontTx/>
              <a:buAutoNum type="arabicParenBoth"/>
            </a:pPr>
            <a:r>
              <a:rPr lang="en-US" sz="1600" dirty="0" err="1" smtClean="0"/>
              <a:t>Sau</a:t>
            </a:r>
            <a:r>
              <a:rPr lang="en-US" sz="1600" dirty="0" smtClean="0"/>
              <a:t> </a:t>
            </a:r>
            <a:r>
              <a:rPr lang="en-US" sz="1600" dirty="0" err="1" smtClean="0"/>
              <a:t>bước</a:t>
            </a:r>
            <a:r>
              <a:rPr lang="en-US" sz="1600" dirty="0" smtClean="0"/>
              <a:t> </a:t>
            </a:r>
            <a:r>
              <a:rPr lang="en-US" sz="1600" dirty="0" err="1" smtClean="0"/>
              <a:t>lặp</a:t>
            </a:r>
            <a:r>
              <a:rPr lang="en-US" sz="1600" dirty="0" smtClean="0"/>
              <a:t> </a:t>
            </a:r>
            <a:r>
              <a:rPr lang="en-US" sz="1600" dirty="0" err="1" smtClean="0"/>
              <a:t>thứ</a:t>
            </a:r>
            <a:r>
              <a:rPr lang="en-US" sz="1600" dirty="0" smtClean="0"/>
              <a:t> 3 </a:t>
            </a:r>
            <a:r>
              <a:rPr lang="en-US" sz="1600" dirty="0" err="1" smtClean="0"/>
              <a:t>của</a:t>
            </a:r>
            <a:r>
              <a:rPr lang="en-US" sz="1600" dirty="0" smtClean="0"/>
              <a:t> </a:t>
            </a:r>
            <a:r>
              <a:rPr lang="en-US" sz="1600" dirty="0" err="1" smtClean="0"/>
              <a:t>thuật</a:t>
            </a:r>
            <a:r>
              <a:rPr lang="en-US" sz="1600" dirty="0" smtClean="0"/>
              <a:t> </a:t>
            </a:r>
            <a:r>
              <a:rPr lang="en-US" sz="1600" dirty="0" err="1" smtClean="0"/>
              <a:t>toán</a:t>
            </a:r>
            <a:r>
              <a:rPr lang="en-US" sz="1600" dirty="0" smtClean="0"/>
              <a:t> DJ, </a:t>
            </a:r>
            <a:r>
              <a:rPr lang="en-US" sz="1600" dirty="0" err="1" smtClean="0"/>
              <a:t>độ</a:t>
            </a:r>
            <a:r>
              <a:rPr lang="en-US" sz="1600" dirty="0" smtClean="0"/>
              <a:t> </a:t>
            </a:r>
            <a:r>
              <a:rPr lang="en-US" sz="1600" dirty="0" err="1" smtClean="0"/>
              <a:t>dài</a:t>
            </a:r>
            <a:r>
              <a:rPr lang="en-US" sz="1600" dirty="0" smtClean="0"/>
              <a:t> </a:t>
            </a:r>
            <a:r>
              <a:rPr lang="en-US" sz="1600" dirty="0" err="1" smtClean="0"/>
              <a:t>đường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đi</a:t>
            </a:r>
            <a:r>
              <a:rPr lang="en-US" sz="1600" dirty="0" smtClean="0"/>
              <a:t> </a:t>
            </a:r>
            <a:r>
              <a:rPr lang="en-US" sz="1600" dirty="0" err="1" smtClean="0"/>
              <a:t>ngắn</a:t>
            </a:r>
            <a:r>
              <a:rPr lang="en-US" sz="1600" dirty="0" smtClean="0"/>
              <a:t> </a:t>
            </a:r>
            <a:r>
              <a:rPr lang="en-US" sz="1600" dirty="0" err="1" smtClean="0"/>
              <a:t>nhất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d </a:t>
            </a:r>
            <a:r>
              <a:rPr lang="en-US" sz="1600" dirty="0" err="1" smtClean="0"/>
              <a:t>đến</a:t>
            </a:r>
            <a:r>
              <a:rPr lang="en-US" sz="1600" dirty="0" smtClean="0"/>
              <a:t> </a:t>
            </a:r>
            <a:r>
              <a:rPr lang="en-US" sz="1600" dirty="0" err="1" smtClean="0"/>
              <a:t>i</a:t>
            </a:r>
            <a:r>
              <a:rPr lang="en-US" sz="1600" dirty="0" smtClean="0"/>
              <a:t> =? </a:t>
            </a:r>
            <a:r>
              <a:rPr lang="en-US" sz="1600" dirty="0" smtClean="0">
                <a:sym typeface="Wingdings" pitchFamily="2" charset="2"/>
              </a:rPr>
              <a:t> 10</a:t>
            </a:r>
            <a:endParaRPr lang="en-US" sz="1600" dirty="0" smtClean="0"/>
          </a:p>
          <a:p>
            <a:pPr marL="342900" indent="-342900">
              <a:buAutoNum type="arabicParenBoth"/>
            </a:pPr>
            <a:endParaRPr lang="en-US" sz="1600" dirty="0"/>
          </a:p>
        </p:txBody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228600" y="5257800"/>
            <a:ext cx="49482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An execution of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</a:rPr>
              <a:t>DijkstraAlgorithm</a:t>
            </a:r>
            <a:endParaRPr lang="en-US" sz="2000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172200" y="4953000"/>
            <a:ext cx="1676400" cy="1295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38200" y="2362200"/>
            <a:ext cx="1143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CC"/>
                </a:solidFill>
              </a:rPr>
              <a:t>V = infinity</a:t>
            </a:r>
            <a:endParaRPr lang="en-US" sz="1400" dirty="0">
              <a:solidFill>
                <a:srgbClr val="0000CC"/>
              </a:solidFill>
            </a:endParaRPr>
          </a:p>
        </p:txBody>
      </p:sp>
    </p:spTree>
    <p:controls>
      <p:control spid="2050" name="TextBox1" r:id="rId2" imgW="657360" imgH="304920"/>
      <p:control spid="2051" name="TextBox2" r:id="rId3" imgW="657360" imgH="304920"/>
      <p:control spid="2052" name="TextBox3" r:id="rId4" imgW="657360" imgH="304920"/>
      <p:control spid="2053" name="TextBox4" r:id="rId5" imgW="657360" imgH="304920"/>
      <p:control spid="2054" name="TextBox5" r:id="rId6" imgW="657360" imgH="304920"/>
      <p:control spid="2055" name="TextBox6" r:id="rId7" imgW="657360" imgH="304920"/>
      <p:control spid="2056" name="TextBox7" r:id="rId8" imgW="657360" imgH="304920"/>
      <p:control spid="2057" name="TextBox8" r:id="rId9" imgW="657360" imgH="304920"/>
      <p:control spid="2058" name="TextBox9" r:id="rId10" imgW="657360" imgH="304920"/>
      <p:control spid="2059" name="TextBox10" r:id="rId11" imgW="657360" imgH="304920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8D2C924-191A-419E-891A-6986A0A4FC56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563562"/>
          </a:xfrm>
        </p:spPr>
        <p:txBody>
          <a:bodyPr/>
          <a:lstStyle/>
          <a:p>
            <a:pPr eaLnBrk="1" hangingPunct="1"/>
            <a:r>
              <a:rPr lang="en-US" dirty="0" smtClean="0"/>
              <a:t>5- Shortest Paths…</a:t>
            </a:r>
            <a:endParaRPr lang="en-US" sz="2400" dirty="0" smtClean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447925"/>
            <a:ext cx="68961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Rectangle 4"/>
          <p:cNvSpPr>
            <a:spLocks noChangeArrowheads="1"/>
          </p:cNvSpPr>
          <p:nvPr/>
        </p:nvSpPr>
        <p:spPr bwMode="auto">
          <a:xfrm>
            <a:off x="1066800" y="1447800"/>
            <a:ext cx="7391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u="sng"/>
              <a:t>Exercise</a:t>
            </a:r>
            <a:r>
              <a:rPr lang="en-US" sz="2400"/>
              <a:t>: Use Dijkstra algorithm to find the shortest path from the vertex 5 to the vertex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Lab 2- Demo </a:t>
            </a:r>
            <a:r>
              <a:rPr lang="en-US" dirty="0" smtClean="0"/>
              <a:t>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0" y="1219200"/>
            <a:ext cx="1752600" cy="6096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Dijkstra</a:t>
            </a:r>
            <a:r>
              <a:rPr lang="en-US" dirty="0" smtClean="0">
                <a:solidFill>
                  <a:srgbClr val="FFFF00"/>
                </a:solidFill>
              </a:rPr>
              <a:t> Algorithm </a:t>
            </a:r>
            <a:r>
              <a:rPr lang="en-US" dirty="0" err="1" smtClean="0">
                <a:solidFill>
                  <a:srgbClr val="FFFF00"/>
                </a:solidFill>
              </a:rPr>
              <a:t>Impl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057400"/>
            <a:ext cx="45053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085850"/>
            <a:ext cx="30765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56" y="762000"/>
            <a:ext cx="222584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362200" y="3581400"/>
            <a:ext cx="1295400" cy="6096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Input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output file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373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4343400"/>
            <a:ext cx="52006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4800" y="4381500"/>
            <a:ext cx="42386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2B2109C-3E1A-449A-A2AF-D6786AF3A9EC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Contents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685800"/>
            <a:ext cx="7010400" cy="5410199"/>
          </a:xfrm>
        </p:spPr>
        <p:txBody>
          <a:bodyPr/>
          <a:lstStyle/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1- Definitions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2- Graph Representation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u="sng" dirty="0" smtClean="0"/>
              <a:t>Basic problems on a graph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3- Graph Traversals</a:t>
            </a:r>
          </a:p>
          <a:p>
            <a:pPr marL="457200" indent="-457200" eaLnBrk="1" hangingPunct="1">
              <a:buNone/>
              <a:defRPr/>
            </a:pPr>
            <a:r>
              <a:rPr lang="en-US" sz="2400" dirty="0" smtClean="0"/>
              <a:t>4- Cycle Detection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5- Shortest Paths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6- Spanning Trees – </a:t>
            </a:r>
            <a:r>
              <a:rPr lang="en-US" sz="2400" dirty="0" err="1" smtClean="0"/>
              <a:t>cây</a:t>
            </a:r>
            <a:r>
              <a:rPr lang="en-US" sz="2400" dirty="0" smtClean="0"/>
              <a:t> </a:t>
            </a:r>
            <a:r>
              <a:rPr lang="en-US" sz="2400" dirty="0" err="1" smtClean="0"/>
              <a:t>phủ</a:t>
            </a:r>
            <a:endParaRPr lang="en-US" sz="2400" dirty="0" smtClean="0"/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7- Euler Cycles/Paths</a:t>
            </a:r>
          </a:p>
          <a:p>
            <a:pPr marL="457200" indent="-457200" eaLnBrk="1" hangingPunct="1">
              <a:buNone/>
              <a:defRPr/>
            </a:pPr>
            <a:r>
              <a:rPr lang="en-US" sz="2400" dirty="0" smtClean="0"/>
              <a:t>8- </a:t>
            </a:r>
            <a:r>
              <a:rPr lang="en-US" sz="2400" dirty="0" err="1" smtClean="0"/>
              <a:t>Halmilton</a:t>
            </a:r>
            <a:r>
              <a:rPr lang="en-US" sz="2400" dirty="0" smtClean="0"/>
              <a:t> Cycles/Paths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9- Graph coloring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Codes: </a:t>
            </a:r>
          </a:p>
          <a:p>
            <a:pPr marL="457200" indent="-457200" eaLnBrk="1" hangingPunct="1">
              <a:buFontTx/>
              <a:buChar char="-"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Basic codes: 2 </a:t>
            </a:r>
          </a:p>
          <a:p>
            <a:pPr marL="457200" indent="-457200" eaLnBrk="1" hangingPunct="1">
              <a:buFontTx/>
              <a:buChar char="-"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Comprehensive codes: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952" y="1143000"/>
            <a:ext cx="809409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DJ_Finder.java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100" y="762000"/>
            <a:ext cx="8287802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DJ_Finder.java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906" y="685800"/>
            <a:ext cx="732819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DJ_Finder.java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DJ_Finder.java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901" y="1676400"/>
            <a:ext cx="87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905501"/>
            <a:ext cx="7620000" cy="23812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DJ_Finder.java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681712"/>
            <a:ext cx="8382000" cy="418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DJ_Test.java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5" y="752475"/>
            <a:ext cx="78581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362200"/>
            <a:ext cx="330390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724400" y="27432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105400" y="3505200"/>
            <a:ext cx="685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132" y="990601"/>
            <a:ext cx="8724468" cy="324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114800"/>
            <a:ext cx="5181600" cy="2276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E45A7A8-6065-4D18-99B7-E6D3BC17434E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6- Spanning Trees- </a:t>
            </a:r>
            <a:r>
              <a:rPr lang="en-US" sz="4000" dirty="0" err="1" smtClean="0"/>
              <a:t>Cây</a:t>
            </a:r>
            <a:r>
              <a:rPr lang="en-US" sz="4000" dirty="0" smtClean="0"/>
              <a:t> </a:t>
            </a:r>
            <a:r>
              <a:rPr lang="en-US" sz="4000" dirty="0" err="1" smtClean="0"/>
              <a:t>phủ</a:t>
            </a:r>
            <a:endParaRPr lang="en-US" sz="4000" dirty="0" smtClean="0"/>
          </a:p>
        </p:txBody>
      </p:sp>
      <p:sp>
        <p:nvSpPr>
          <p:cNvPr id="74756" name="Text Box 3"/>
          <p:cNvSpPr txBox="1">
            <a:spLocks noChangeArrowheads="1"/>
          </p:cNvSpPr>
          <p:nvPr/>
        </p:nvSpPr>
        <p:spPr bwMode="auto">
          <a:xfrm>
            <a:off x="228600" y="5791200"/>
            <a:ext cx="7467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A graph representing (a) the airline connections between seven cities and (b–d) three possible sets of connections</a:t>
            </a:r>
          </a:p>
        </p:txBody>
      </p:sp>
      <p:sp>
        <p:nvSpPr>
          <p:cNvPr id="74757" name="TextBox 7"/>
          <p:cNvSpPr txBox="1">
            <a:spLocks noChangeArrowheads="1"/>
          </p:cNvSpPr>
          <p:nvPr/>
        </p:nvSpPr>
        <p:spPr bwMode="auto">
          <a:xfrm>
            <a:off x="1143000" y="762000"/>
            <a:ext cx="7620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CC"/>
                </a:solidFill>
              </a:rPr>
              <a:t>Subgraph</a:t>
            </a:r>
            <a:r>
              <a:rPr lang="en-US" sz="2400" b="1" dirty="0" smtClean="0">
                <a:solidFill>
                  <a:srgbClr val="0000CC"/>
                </a:solidFill>
              </a:rPr>
              <a:t>: </a:t>
            </a:r>
            <a:r>
              <a:rPr lang="en-US" sz="2400" dirty="0" smtClean="0"/>
              <a:t>G</a:t>
            </a:r>
            <a:r>
              <a:rPr lang="en-US" sz="2400" dirty="0"/>
              <a:t>’ (V’, E’) is called as a </a:t>
            </a:r>
            <a:r>
              <a:rPr lang="en-US" sz="2400" dirty="0" err="1" smtClean="0"/>
              <a:t>subgraph</a:t>
            </a:r>
            <a:r>
              <a:rPr lang="en-US" sz="2400" dirty="0" smtClean="0"/>
              <a:t> </a:t>
            </a:r>
            <a:r>
              <a:rPr lang="en-US" sz="2400" dirty="0"/>
              <a:t>of the graph G(V, E) if and only if V’ is a subset of  V and E’ is a subset of E.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Spanning Tree: </a:t>
            </a:r>
            <a:r>
              <a:rPr lang="en-US" sz="2400" dirty="0" smtClean="0"/>
              <a:t>G</a:t>
            </a:r>
            <a:r>
              <a:rPr lang="en-US" sz="2400" dirty="0"/>
              <a:t>’ (V’, E’) is called as a spanning tree of </a:t>
            </a:r>
            <a:r>
              <a:rPr lang="en-US" sz="2400" dirty="0" err="1" smtClean="0"/>
              <a:t>subgraph</a:t>
            </a:r>
            <a:r>
              <a:rPr lang="en-US" sz="2400" dirty="0" smtClean="0"/>
              <a:t> </a:t>
            </a:r>
            <a:r>
              <a:rPr lang="en-US" sz="2400" dirty="0"/>
              <a:t>of the graph G(V, E) if and only if V’=V and E’ is a subset of E and G’ is a tree (connected, having no cycle).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96200" y="3581400"/>
            <a:ext cx="12192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 graph may have some spanning trees.</a:t>
            </a:r>
          </a:p>
        </p:txBody>
      </p:sp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429000"/>
            <a:ext cx="7459662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- A graph may have some spanning trees </a:t>
            </a:r>
          </a:p>
          <a:p>
            <a:pPr>
              <a:buFontTx/>
              <a:buNone/>
            </a:pPr>
            <a:r>
              <a:rPr lang="en-US" b="0" dirty="0" smtClean="0"/>
              <a:t>- </a:t>
            </a:r>
            <a:r>
              <a:rPr lang="en-US" b="0" dirty="0" smtClean="0">
                <a:solidFill>
                  <a:schemeClr val="tx1"/>
                </a:solidFill>
              </a:rPr>
              <a:t>In weighted graph, </a:t>
            </a:r>
            <a:r>
              <a:rPr lang="en-US" dirty="0" smtClean="0">
                <a:solidFill>
                  <a:schemeClr val="tx1"/>
                </a:solidFill>
              </a:rPr>
              <a:t>minimum spanning tree</a:t>
            </a:r>
            <a:r>
              <a:rPr lang="en-US" b="0" dirty="0" smtClean="0">
                <a:solidFill>
                  <a:schemeClr val="tx1"/>
                </a:solidFill>
              </a:rPr>
              <a:t> is a spanning tree which </a:t>
            </a:r>
            <a:r>
              <a:rPr lang="en-US" b="0" u="sng" dirty="0" smtClean="0">
                <a:solidFill>
                  <a:schemeClr val="tx1"/>
                </a:solidFill>
              </a:rPr>
              <a:t>sum of edge weights</a:t>
            </a:r>
            <a:r>
              <a:rPr lang="en-US" b="0" dirty="0" smtClean="0">
                <a:solidFill>
                  <a:schemeClr val="tx1"/>
                </a:solidFill>
              </a:rPr>
              <a:t> is </a:t>
            </a:r>
            <a:r>
              <a:rPr lang="en-US" b="0" u="sng" dirty="0" smtClean="0">
                <a:solidFill>
                  <a:schemeClr val="tx1"/>
                </a:solidFill>
              </a:rPr>
              <a:t>minimum</a:t>
            </a:r>
            <a:r>
              <a:rPr lang="en-US" b="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None/>
            </a:pPr>
            <a:r>
              <a:rPr lang="en-US" dirty="0" smtClean="0"/>
              <a:t>How to construct minimum spanning trees?</a:t>
            </a:r>
          </a:p>
          <a:p>
            <a:pPr>
              <a:buFontTx/>
              <a:buNone/>
            </a:pPr>
            <a:r>
              <a:rPr lang="en-US" b="0" dirty="0" smtClean="0"/>
              <a:t>	Algorithms will be introduced:</a:t>
            </a:r>
          </a:p>
          <a:p>
            <a:pPr>
              <a:buFontTx/>
              <a:buNone/>
            </a:pPr>
            <a:r>
              <a:rPr lang="en-US" b="0" dirty="0" smtClean="0"/>
              <a:t>	- </a:t>
            </a:r>
            <a:r>
              <a:rPr lang="en-US" b="0" dirty="0" err="1" smtClean="0"/>
              <a:t>Krushkal</a:t>
            </a:r>
            <a:r>
              <a:rPr lang="en-US" b="0" dirty="0" smtClean="0"/>
              <a:t> (written in learning outcome)</a:t>
            </a:r>
          </a:p>
          <a:p>
            <a:pPr>
              <a:buFontTx/>
              <a:buNone/>
            </a:pPr>
            <a:r>
              <a:rPr lang="en-US" b="0" dirty="0" smtClean="0"/>
              <a:t>	- </a:t>
            </a:r>
            <a:r>
              <a:rPr lang="en-US" b="0" dirty="0" err="1" smtClean="0"/>
              <a:t>Dijkstra</a:t>
            </a:r>
            <a:r>
              <a:rPr lang="en-US" b="0" dirty="0" smtClean="0"/>
              <a:t> ( Read by yourself)</a:t>
            </a:r>
          </a:p>
          <a:p>
            <a:pPr>
              <a:buFontTx/>
              <a:buNone/>
            </a:pPr>
            <a:r>
              <a:rPr lang="en-US" b="0" dirty="0" smtClean="0"/>
              <a:t>	- Prim-</a:t>
            </a:r>
            <a:r>
              <a:rPr lang="en-US" b="0" dirty="0" err="1" smtClean="0"/>
              <a:t>Jarnik</a:t>
            </a:r>
            <a:r>
              <a:rPr lang="en-US" b="0" dirty="0" smtClean="0"/>
              <a:t> ( Read by yourself)</a:t>
            </a:r>
          </a:p>
          <a:p>
            <a:pPr>
              <a:buFontTx/>
              <a:buNone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2E01D70-FC35-4852-A486-831E33CE439B}" type="slidenum">
              <a:rPr lang="en-US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3657600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Minimum spanning tree- Kruskal algorithm:</a:t>
            </a:r>
          </a:p>
          <a:p>
            <a:pPr lvl="1"/>
            <a:r>
              <a:rPr lang="en-US" smtClean="0"/>
              <a:t>Input: weighted connected, undirected graph</a:t>
            </a:r>
          </a:p>
          <a:p>
            <a:pPr lvl="1"/>
            <a:r>
              <a:rPr lang="en-US" smtClean="0"/>
              <a:t>Output: minimum spanning tree</a:t>
            </a:r>
          </a:p>
          <a:p>
            <a:r>
              <a:rPr lang="en-US" sz="2400" b="1" smtClean="0"/>
              <a:t>tree</a:t>
            </a:r>
            <a:r>
              <a:rPr lang="en-US" sz="2400" smtClean="0"/>
              <a:t> = null;</a:t>
            </a:r>
          </a:p>
          <a:p>
            <a:r>
              <a:rPr lang="en-US" sz="2400" b="1" smtClean="0"/>
              <a:t>edges</a:t>
            </a:r>
            <a:r>
              <a:rPr lang="en-US" sz="2400" smtClean="0"/>
              <a:t> = sequence of</a:t>
            </a:r>
            <a:r>
              <a:rPr lang="en-US" sz="2400" smtClean="0">
                <a:solidFill>
                  <a:srgbClr val="FF0000"/>
                </a:solidFill>
              </a:rPr>
              <a:t> all edges of graph sorted by weight;</a:t>
            </a:r>
          </a:p>
          <a:p>
            <a:r>
              <a:rPr lang="en-US" sz="2400" smtClean="0"/>
              <a:t>for (i=1; i&lt;= |E| and |tree| &lt; |V| -1; i++)</a:t>
            </a:r>
          </a:p>
          <a:p>
            <a:pPr lvl="1"/>
            <a:r>
              <a:rPr lang="en-US" sz="2200" smtClean="0"/>
              <a:t>if e</a:t>
            </a:r>
            <a:r>
              <a:rPr lang="en-US" sz="2200" baseline="-25000" smtClean="0"/>
              <a:t>i</a:t>
            </a:r>
            <a:r>
              <a:rPr lang="en-US" sz="2200" smtClean="0"/>
              <a:t> from edges does not form a cycle with edges in tree</a:t>
            </a:r>
          </a:p>
          <a:p>
            <a:pPr>
              <a:buFontTx/>
              <a:buNone/>
            </a:pPr>
            <a:r>
              <a:rPr lang="en-US" sz="2400" smtClean="0"/>
              <a:t>        add e</a:t>
            </a:r>
            <a:r>
              <a:rPr lang="en-US" sz="2400" baseline="-25000" smtClean="0"/>
              <a:t>i  </a:t>
            </a:r>
            <a:r>
              <a:rPr lang="en-US" sz="2400" smtClean="0"/>
              <a:t>to tree.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73348021-8E07-4705-A3D2-4CD3573E55E5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76805" name="TextBox 4"/>
          <p:cNvSpPr txBox="1">
            <a:spLocks noChangeArrowheads="1"/>
          </p:cNvSpPr>
          <p:nvPr/>
        </p:nvSpPr>
        <p:spPr bwMode="auto">
          <a:xfrm>
            <a:off x="457200" y="5105400"/>
            <a:ext cx="838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Edges having small weight are choosen with high priority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436EEF6-808F-42CE-BE79-BFFA2D1AD725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219200"/>
            <a:ext cx="7620000" cy="2743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A </a:t>
            </a:r>
            <a:r>
              <a:rPr lang="en-US" sz="2400" b="1" dirty="0" smtClean="0"/>
              <a:t>graph (G)</a:t>
            </a:r>
            <a:r>
              <a:rPr lang="en-US" sz="2400" dirty="0" smtClean="0"/>
              <a:t> is a collection of vertices (or nodes, the V set) and the connections (called as edges, the E set between them. G = { V, E }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0" dirty="0" smtClean="0">
                <a:solidFill>
                  <a:schemeClr val="tx1"/>
                </a:solidFill>
              </a:rPr>
              <a:t>A vertex is described as a circle.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0" dirty="0" smtClean="0">
                <a:solidFill>
                  <a:schemeClr val="tx1"/>
                </a:solidFill>
              </a:rPr>
              <a:t>An edge is described as a link line between two vertices.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0" dirty="0" smtClean="0">
                <a:solidFill>
                  <a:schemeClr val="tx1"/>
                </a:solidFill>
              </a:rPr>
              <a:t>Vertex label is information of a vertex which helps to differentiate a vertex with others. In a drawing, the label of a vertex is described using vertex’s key (character/integer). 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1200" dirty="0" smtClean="0"/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1704975" y="3886200"/>
            <a:ext cx="6600826" cy="1973262"/>
            <a:chOff x="1171574" y="3116582"/>
            <a:chExt cx="6905626" cy="2598418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4" y="3116582"/>
              <a:ext cx="2409826" cy="2598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4050" y="3432216"/>
              <a:ext cx="2343150" cy="19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4038599" y="3810234"/>
              <a:ext cx="1066800" cy="761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smtClean="0">
                  <a:solidFill>
                    <a:srgbClr val="FF0000"/>
                  </a:solidFill>
                </a:rPr>
                <a:t>vertex’s</a:t>
              </a:r>
              <a:endParaRPr lang="en-US" dirty="0">
                <a:solidFill>
                  <a:srgbClr val="FF0000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label</a:t>
              </a: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rot="10800000">
              <a:off x="3200399" y="3657853"/>
              <a:ext cx="838200" cy="533335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 flipV="1">
              <a:off x="5105400" y="3886424"/>
              <a:ext cx="838200" cy="304763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4190999" y="3200709"/>
              <a:ext cx="990600" cy="533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smtClean="0">
                  <a:solidFill>
                    <a:srgbClr val="FF0000"/>
                  </a:solidFill>
                </a:rPr>
                <a:t>vertex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rot="10800000" flipV="1">
              <a:off x="3505199" y="3467376"/>
              <a:ext cx="685800" cy="38095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>
              <a:off x="5181600" y="3467376"/>
              <a:ext cx="533400" cy="190477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343399" y="4724522"/>
              <a:ext cx="762000" cy="533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0000"/>
                  </a:solidFill>
                </a:rPr>
                <a:t>edge</a:t>
              </a:r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 flipV="1">
              <a:off x="5105400" y="4419759"/>
              <a:ext cx="838200" cy="57143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1"/>
            </p:cNvCxnSpPr>
            <p:nvPr/>
          </p:nvCxnSpPr>
          <p:spPr>
            <a:xfrm rot="10800000">
              <a:off x="2666999" y="4267378"/>
              <a:ext cx="1676400" cy="72381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1430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Graph is applied to manage a group of objects in which one object can link to others.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53200" cy="563562"/>
          </a:xfrm>
        </p:spPr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410200" cy="9906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Minimum spanning tree-</a:t>
            </a:r>
            <a:r>
              <a:rPr lang="en-US" b="1" dirty="0" err="1" smtClean="0">
                <a:solidFill>
                  <a:srgbClr val="FF0000"/>
                </a:solidFill>
              </a:rPr>
              <a:t>Kruskal</a:t>
            </a:r>
            <a:r>
              <a:rPr lang="en-US" b="1" dirty="0" smtClean="0">
                <a:solidFill>
                  <a:srgbClr val="FF0000"/>
                </a:solidFill>
              </a:rPr>
              <a:t> algorithm: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Lấy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cạnh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có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trọng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số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bé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mà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không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tạo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thành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vòng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994B7A4D-94D2-45B6-9E5E-B11D6E2E081B}" type="slidenum">
              <a:rPr lang="en-US"/>
              <a:pPr>
                <a:defRPr/>
              </a:pPr>
              <a:t>70</a:t>
            </a:fld>
            <a:endParaRPr lang="en-US"/>
          </a:p>
        </p:txBody>
      </p:sp>
      <p:grpSp>
        <p:nvGrpSpPr>
          <p:cNvPr id="77829" name="Group 16"/>
          <p:cNvGrpSpPr>
            <a:grpSpLocks/>
          </p:cNvGrpSpPr>
          <p:nvPr/>
        </p:nvGrpSpPr>
        <p:grpSpPr bwMode="auto">
          <a:xfrm>
            <a:off x="0" y="685800"/>
            <a:ext cx="9144000" cy="5573713"/>
            <a:chOff x="0" y="228600"/>
            <a:chExt cx="9144000" cy="5573568"/>
          </a:xfrm>
        </p:grpSpPr>
        <p:pic>
          <p:nvPicPr>
            <p:cNvPr id="77830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3581400"/>
              <a:ext cx="9096376" cy="2220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7831" name="Group 15"/>
            <p:cNvGrpSpPr>
              <a:grpSpLocks/>
            </p:cNvGrpSpPr>
            <p:nvPr/>
          </p:nvGrpSpPr>
          <p:grpSpPr bwMode="auto">
            <a:xfrm>
              <a:off x="381000" y="228600"/>
              <a:ext cx="8763000" cy="4876800"/>
              <a:chOff x="381000" y="304800"/>
              <a:chExt cx="8763000" cy="4876800"/>
            </a:xfrm>
          </p:grpSpPr>
          <p:pic>
            <p:nvPicPr>
              <p:cNvPr id="7783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00800" y="304800"/>
                <a:ext cx="2743200" cy="3267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" name="Straight Arrow Connector 8"/>
              <p:cNvCxnSpPr/>
              <p:nvPr/>
            </p:nvCxnSpPr>
            <p:spPr>
              <a:xfrm rot="10800000" flipV="1">
                <a:off x="381000" y="2514542"/>
                <a:ext cx="7620000" cy="2666931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rot="10800000" flipV="1">
                <a:off x="1143000" y="1142978"/>
                <a:ext cx="5486400" cy="2971723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rot="10800000" flipV="1">
                <a:off x="2743200" y="685790"/>
                <a:ext cx="4419600" cy="3200317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" name="Straight Connector 13"/>
          <p:cNvCxnSpPr/>
          <p:nvPr/>
        </p:nvCxnSpPr>
        <p:spPr>
          <a:xfrm flipH="1">
            <a:off x="8077200" y="2743200"/>
            <a:ext cx="152400" cy="3810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781800" y="1219200"/>
            <a:ext cx="0" cy="3810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86600" y="990600"/>
            <a:ext cx="3048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382000" y="1981200"/>
            <a:ext cx="381000" cy="4572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62800" y="2590800"/>
            <a:ext cx="685800" cy="5334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34200" y="1905000"/>
            <a:ext cx="1066800" cy="6096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343400"/>
          </a:xfrm>
        </p:spPr>
        <p:txBody>
          <a:bodyPr/>
          <a:lstStyle/>
          <a:p>
            <a:pPr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Read by yourself</a:t>
            </a:r>
          </a:p>
          <a:p>
            <a:pPr>
              <a:defRPr/>
            </a:pPr>
            <a:r>
              <a:rPr lang="en-US" sz="2400" b="1" dirty="0" smtClean="0"/>
              <a:t>Minimum spanning tree- </a:t>
            </a:r>
            <a:r>
              <a:rPr lang="en-US" sz="2400" b="1" dirty="0" err="1" smtClean="0"/>
              <a:t>Dijkstra</a:t>
            </a:r>
            <a:r>
              <a:rPr lang="en-US" sz="2400" b="1" dirty="0" smtClean="0"/>
              <a:t> algorithm:</a:t>
            </a:r>
          </a:p>
          <a:p>
            <a:pPr lvl="1">
              <a:defRPr/>
            </a:pPr>
            <a:r>
              <a:rPr lang="en-US" sz="2400" dirty="0" smtClean="0"/>
              <a:t>Input: weighted connected, undirected graph</a:t>
            </a:r>
          </a:p>
          <a:p>
            <a:pPr lvl="1">
              <a:defRPr/>
            </a:pPr>
            <a:r>
              <a:rPr lang="en-US" sz="2400" dirty="0" smtClean="0"/>
              <a:t>Output: minimum spanning tree</a:t>
            </a:r>
          </a:p>
          <a:p>
            <a:pPr>
              <a:defRPr/>
            </a:pPr>
            <a:r>
              <a:rPr lang="en-US" sz="2400" dirty="0" smtClean="0"/>
              <a:t>tree = null;</a:t>
            </a:r>
          </a:p>
          <a:p>
            <a:pPr>
              <a:defRPr/>
            </a:pPr>
            <a:r>
              <a:rPr lang="en-US" sz="2400" dirty="0" smtClean="0"/>
              <a:t>edges = </a:t>
            </a:r>
            <a:r>
              <a:rPr lang="en-US" sz="2400" b="1" dirty="0" smtClean="0">
                <a:solidFill>
                  <a:srgbClr val="0000CC"/>
                </a:solidFill>
              </a:rPr>
              <a:t>an unsorted </a:t>
            </a:r>
            <a:r>
              <a:rPr lang="en-US" sz="2400" dirty="0" smtClean="0"/>
              <a:t>sequence of all edges of graph ;</a:t>
            </a:r>
          </a:p>
          <a:p>
            <a:pPr>
              <a:defRPr/>
            </a:pPr>
            <a:r>
              <a:rPr lang="en-US" sz="2400" dirty="0" smtClean="0"/>
              <a:t>for  j=1 to |E|</a:t>
            </a:r>
          </a:p>
          <a:p>
            <a:pPr>
              <a:buFontTx/>
              <a:buNone/>
              <a:defRPr/>
            </a:pPr>
            <a:r>
              <a:rPr lang="en-US" sz="2400" dirty="0" smtClean="0"/>
              <a:t>		- add </a:t>
            </a:r>
            <a:r>
              <a:rPr lang="en-US" sz="2400" dirty="0" err="1" smtClean="0"/>
              <a:t>e</a:t>
            </a:r>
            <a:r>
              <a:rPr lang="en-US" sz="2400" baseline="-25000" dirty="0" err="1" smtClean="0"/>
              <a:t>j</a:t>
            </a:r>
            <a:r>
              <a:rPr lang="en-US" sz="2400" baseline="-25000" dirty="0" smtClean="0"/>
              <a:t>  </a:t>
            </a:r>
            <a:r>
              <a:rPr lang="en-US" sz="2400" dirty="0" smtClean="0"/>
              <a:t>to tree;</a:t>
            </a:r>
          </a:p>
          <a:p>
            <a:pPr marL="1257300">
              <a:buFontTx/>
              <a:buNone/>
              <a:defRPr/>
            </a:pPr>
            <a:r>
              <a:rPr lang="en-US" sz="2400" dirty="0" smtClean="0"/>
              <a:t>- if there is a cycle in tree</a:t>
            </a:r>
            <a:r>
              <a:rPr lang="en-US" sz="2400" b="1" dirty="0" smtClean="0">
                <a:solidFill>
                  <a:srgbClr val="FF0000"/>
                </a:solidFill>
              </a:rPr>
              <a:t>, remove an edge with maximum weight</a:t>
            </a:r>
            <a:r>
              <a:rPr lang="en-US" sz="2400" dirty="0" smtClean="0"/>
              <a:t> from this only cycle;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41C4D8B-4E47-4AD7-9C7D-F10889154534}" type="slidenum">
              <a:rPr lang="en-US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00800" cy="563562"/>
          </a:xfrm>
        </p:spPr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257800" cy="1143000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Read by yourself</a:t>
            </a:r>
          </a:p>
          <a:p>
            <a:r>
              <a:rPr lang="en-US" sz="2400" b="1" dirty="0" smtClean="0"/>
              <a:t>Minimum spanning tree- </a:t>
            </a:r>
            <a:r>
              <a:rPr lang="en-US" sz="2400" b="1" dirty="0" err="1" smtClean="0"/>
              <a:t>Dijkstra</a:t>
            </a:r>
            <a:r>
              <a:rPr lang="en-US" sz="2400" b="1" dirty="0" smtClean="0"/>
              <a:t> algorithm: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8D1D0D8-EE46-4CBB-9416-734648B56C0A}" type="slidenum">
              <a:rPr lang="en-US"/>
              <a:pPr>
                <a:defRPr/>
              </a:pPr>
              <a:t>72</a:t>
            </a:fld>
            <a:endParaRPr lang="en-US"/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685800"/>
            <a:ext cx="27432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2600325"/>
            <a:ext cx="68961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010400" y="4114800"/>
            <a:ext cx="19812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CC"/>
                </a:solidFill>
              </a:rPr>
              <a:t>Edges are choosen in natural order of edge abels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2BC83F54-02F6-4207-9388-C1F221856674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80900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772400" cy="838200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Read by yourself</a:t>
            </a:r>
          </a:p>
          <a:p>
            <a:r>
              <a:rPr lang="en-US" sz="2400" b="1" dirty="0" smtClean="0"/>
              <a:t>Minimum spanning tree- Prim-</a:t>
            </a:r>
            <a:r>
              <a:rPr lang="en-US" sz="2400" b="1" dirty="0" err="1" smtClean="0"/>
              <a:t>Jarnik</a:t>
            </a:r>
            <a:r>
              <a:rPr lang="en-US" sz="2400" b="1" dirty="0" smtClean="0"/>
              <a:t> algorithm:</a:t>
            </a:r>
          </a:p>
        </p:txBody>
      </p:sp>
      <p:sp>
        <p:nvSpPr>
          <p:cNvPr id="80901" name="Content Placeholder 4"/>
          <p:cNvSpPr>
            <a:spLocks/>
          </p:cNvSpPr>
          <p:nvPr/>
        </p:nvSpPr>
        <p:spPr bwMode="auto">
          <a:xfrm>
            <a:off x="609600" y="2286000"/>
            <a:ext cx="7848600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19088" indent="-319088">
              <a:spcBef>
                <a:spcPct val="20000"/>
              </a:spcBef>
            </a:pPr>
            <a:r>
              <a:rPr lang="en-US" sz="2800">
                <a:latin typeface="Calibri" pitchFamily="34" charset="0"/>
                <a:cs typeface="Times New Roman" pitchFamily="18" charset="0"/>
              </a:rPr>
              <a:t>Step 1:  </a:t>
            </a:r>
            <a:r>
              <a:rPr lang="en-US" sz="2800">
                <a:latin typeface="Calibri" pitchFamily="34" charset="0"/>
              </a:rPr>
              <a:t>Initialize a tree with a single vertex, chosen arbitrarily from the graph.</a:t>
            </a:r>
            <a:endParaRPr lang="en-US" sz="2800">
              <a:latin typeface="Calibri" pitchFamily="34" charset="0"/>
              <a:cs typeface="Times New Roman" pitchFamily="18" charset="0"/>
            </a:endParaRPr>
          </a:p>
          <a:p>
            <a:pPr marL="319088" indent="-319088">
              <a:spcBef>
                <a:spcPct val="20000"/>
              </a:spcBef>
            </a:pPr>
            <a:r>
              <a:rPr lang="en-US" sz="2800">
                <a:latin typeface="Calibri" pitchFamily="34" charset="0"/>
                <a:cs typeface="Times New Roman" pitchFamily="18" charset="0"/>
              </a:rPr>
              <a:t>Step 2: </a:t>
            </a:r>
            <a:r>
              <a:rPr lang="en-US" sz="2800">
                <a:latin typeface="Calibri" pitchFamily="34" charset="0"/>
              </a:rPr>
              <a:t>Grow the tree by one edge of the edges that connect the tree to vertices not yet in the tree, find the minimum-weight edge, and transfer it to the tree.</a:t>
            </a:r>
            <a:endParaRPr lang="en-US" sz="2800">
              <a:latin typeface="Calibri" pitchFamily="34" charset="0"/>
              <a:cs typeface="Times New Roman" pitchFamily="18" charset="0"/>
            </a:endParaRPr>
          </a:p>
          <a:p>
            <a:pPr marL="319088" indent="-319088">
              <a:spcBef>
                <a:spcPct val="20000"/>
              </a:spcBef>
            </a:pPr>
            <a:r>
              <a:rPr lang="en-US" sz="2800">
                <a:latin typeface="Calibri" pitchFamily="34" charset="0"/>
                <a:cs typeface="Times New Roman" pitchFamily="18" charset="0"/>
              </a:rPr>
              <a:t>Step 3: </a:t>
            </a:r>
            <a:r>
              <a:rPr lang="en-US" sz="2800">
                <a:latin typeface="Calibri" pitchFamily="34" charset="0"/>
              </a:rPr>
              <a:t>Repeat step 2 (until all vertices are in the tree).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3EF4849A-1B1B-45EB-9C41-0ECB32BF8AD7}" type="slidenum">
              <a:rPr lang="en-US"/>
              <a:pPr>
                <a:defRPr/>
              </a:pPr>
              <a:t>74</a:t>
            </a:fld>
            <a:r>
              <a:rPr lang="en-US"/>
              <a:t>/30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381000"/>
            <a:ext cx="7391400" cy="646113"/>
          </a:xfrm>
        </p:spPr>
        <p:txBody>
          <a:bodyPr>
            <a:spAutoFit/>
          </a:bodyPr>
          <a:lstStyle/>
          <a:p>
            <a:pPr eaLnBrk="1" hangingPunct="1"/>
            <a:r>
              <a:rPr lang="en-US" dirty="0" smtClean="0"/>
              <a:t>6- Spanning Trees…</a:t>
            </a:r>
            <a:endParaRPr lang="en-US" dirty="0" smtClean="0">
              <a:solidFill>
                <a:srgbClr val="CC3300"/>
              </a:solidFill>
            </a:endParaRPr>
          </a:p>
        </p:txBody>
      </p:sp>
      <p:sp>
        <p:nvSpPr>
          <p:cNvPr id="81924" name="Slide Number Placeholder 3"/>
          <p:cNvSpPr txBox="1">
            <a:spLocks noGrp="1"/>
          </p:cNvSpPr>
          <p:nvPr/>
        </p:nvSpPr>
        <p:spPr bwMode="auto"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1200">
                <a:solidFill>
                  <a:srgbClr val="FFFFFF"/>
                </a:solidFill>
              </a:rPr>
              <a:t> </a:t>
            </a:r>
            <a:fld id="{F7E3EAEF-7D24-4DFC-8F86-9363E274D9CE}" type="slidenum">
              <a:rPr lang="en-US" sz="1200">
                <a:solidFill>
                  <a:srgbClr val="FFFFFF"/>
                </a:solidFill>
              </a:rPr>
              <a:pPr algn="ctr">
                <a:lnSpc>
                  <a:spcPct val="80000"/>
                </a:lnSpc>
              </a:pPr>
              <a:t>74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 cstate="print"/>
          <a:srcRect l="9999" t="32001" r="66251" b="50000"/>
          <a:stretch>
            <a:fillRect/>
          </a:stretch>
        </p:blipFill>
        <p:spPr bwMode="auto">
          <a:xfrm>
            <a:off x="4572000" y="1371600"/>
            <a:ext cx="4343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4" cstate="print"/>
          <a:srcRect l="10132" t="67606" r="82672" b="14212"/>
          <a:stretch>
            <a:fillRect/>
          </a:stretch>
        </p:blipFill>
        <p:spPr bwMode="auto">
          <a:xfrm>
            <a:off x="2687638" y="3886200"/>
            <a:ext cx="135096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7" name="Picture 8"/>
          <p:cNvPicPr>
            <a:picLocks noChangeAspect="1" noChangeArrowheads="1"/>
          </p:cNvPicPr>
          <p:nvPr/>
        </p:nvPicPr>
        <p:blipFill>
          <a:blip r:embed="rId5" cstate="print"/>
          <a:srcRect l="10237" t="59000" r="65625" b="21690"/>
          <a:stretch>
            <a:fillRect/>
          </a:stretch>
        </p:blipFill>
        <p:spPr bwMode="auto">
          <a:xfrm>
            <a:off x="4495800" y="3886200"/>
            <a:ext cx="43434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8" name="Text Box 4"/>
          <p:cNvSpPr txBox="1">
            <a:spLocks noChangeArrowheads="1"/>
          </p:cNvSpPr>
          <p:nvPr/>
        </p:nvSpPr>
        <p:spPr bwMode="auto">
          <a:xfrm>
            <a:off x="304800" y="2468562"/>
            <a:ext cx="2362200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A spanning tree of graph (a) found with Prim’s algorithm starting with the vertex 0. The  vertices are selected in the following order: </a:t>
            </a:r>
          </a:p>
          <a:p>
            <a:r>
              <a:rPr lang="en-US" sz="2000" dirty="0"/>
              <a:t>0, 1, 7, 6, 5, 2, 8, 3, 4</a:t>
            </a: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108996" y="1531203"/>
            <a:ext cx="43106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Read by yourself</a:t>
            </a:r>
          </a:p>
          <a:p>
            <a:r>
              <a:rPr lang="en-US" sz="2400" b="1" dirty="0" smtClean="0">
                <a:solidFill>
                  <a:srgbClr val="0000CC"/>
                </a:solidFill>
              </a:rPr>
              <a:t>Prim-</a:t>
            </a:r>
            <a:r>
              <a:rPr lang="en-US" sz="2400" b="1" dirty="0" err="1" smtClean="0">
                <a:solidFill>
                  <a:srgbClr val="0000CC"/>
                </a:solidFill>
              </a:rPr>
              <a:t>Jarnik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>
                <a:solidFill>
                  <a:srgbClr val="0000CC"/>
                </a:solidFill>
              </a:rPr>
              <a:t>Algorithm demo</a:t>
            </a:r>
            <a:endParaRPr lang="en-US" sz="2400" dirty="0">
              <a:solidFill>
                <a:srgbClr val="0000CC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581400" y="4953000"/>
            <a:ext cx="762000" cy="1588"/>
          </a:xfrm>
          <a:prstGeom prst="straightConnector1">
            <a:avLst/>
          </a:prstGeom>
          <a:ln w="571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9480CE8-71B0-48F3-BF3B-8FF32285484C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80772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i="1">
                <a:solidFill>
                  <a:srgbClr val="FF3300"/>
                </a:solidFill>
                <a:latin typeface="Times New Roman" pitchFamily="18" charset="0"/>
              </a:rPr>
              <a:t>Euler path</a:t>
            </a:r>
            <a:r>
              <a:rPr lang="en-US" sz="2800">
                <a:latin typeface="Times New Roman" pitchFamily="18" charset="0"/>
              </a:rPr>
              <a:t>:  a path traversing all the edges of the graph</a:t>
            </a:r>
            <a:br>
              <a:rPr lang="en-US" sz="2800">
                <a:latin typeface="Times New Roman" pitchFamily="18" charset="0"/>
              </a:rPr>
            </a:br>
            <a:r>
              <a:rPr lang="en-US" sz="2800">
                <a:latin typeface="Times New Roman" pitchFamily="18" charset="0"/>
              </a:rPr>
              <a:t>                     exactly once</a:t>
            </a:r>
          </a:p>
          <a:p>
            <a:pPr eaLnBrk="0" hangingPunct="0"/>
            <a:r>
              <a:rPr lang="en-US" sz="2800" i="1">
                <a:solidFill>
                  <a:srgbClr val="FF3300"/>
                </a:solidFill>
                <a:latin typeface="Times New Roman" pitchFamily="18" charset="0"/>
              </a:rPr>
              <a:t>Euler cycle</a:t>
            </a:r>
            <a:r>
              <a:rPr lang="en-US" sz="2800">
                <a:latin typeface="Times New Roman" pitchFamily="18" charset="0"/>
              </a:rPr>
              <a:t>: a cycle traversing all the edges of the 			graph exactly once</a:t>
            </a:r>
          </a:p>
          <a:p>
            <a:pPr eaLnBrk="0" hangingPunct="0"/>
            <a:endParaRPr lang="en-US" sz="2800">
              <a:latin typeface="Times New Roman" pitchFamily="18" charset="0"/>
            </a:endParaRPr>
          </a:p>
        </p:txBody>
      </p:sp>
      <p:grpSp>
        <p:nvGrpSpPr>
          <p:cNvPr id="84997" name="Group 4"/>
          <p:cNvGrpSpPr>
            <a:grpSpLocks/>
          </p:cNvGrpSpPr>
          <p:nvPr/>
        </p:nvGrpSpPr>
        <p:grpSpPr bwMode="auto">
          <a:xfrm>
            <a:off x="565150" y="3429000"/>
            <a:ext cx="7816850" cy="2651125"/>
            <a:chOff x="192" y="1968"/>
            <a:chExt cx="4924" cy="1670"/>
          </a:xfrm>
        </p:grpSpPr>
        <p:sp>
          <p:nvSpPr>
            <p:cNvPr id="84998" name="Oval 5"/>
            <p:cNvSpPr>
              <a:spLocks noChangeArrowheads="1"/>
            </p:cNvSpPr>
            <p:nvPr/>
          </p:nvSpPr>
          <p:spPr bwMode="auto">
            <a:xfrm>
              <a:off x="384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99" name="Oval 6"/>
            <p:cNvSpPr>
              <a:spLocks noChangeArrowheads="1"/>
            </p:cNvSpPr>
            <p:nvPr/>
          </p:nvSpPr>
          <p:spPr bwMode="auto">
            <a:xfrm>
              <a:off x="384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0" name="Oval 7"/>
            <p:cNvSpPr>
              <a:spLocks noChangeArrowheads="1"/>
            </p:cNvSpPr>
            <p:nvPr/>
          </p:nvSpPr>
          <p:spPr bwMode="auto">
            <a:xfrm>
              <a:off x="672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1" name="Oval 8"/>
            <p:cNvSpPr>
              <a:spLocks noChangeArrowheads="1"/>
            </p:cNvSpPr>
            <p:nvPr/>
          </p:nvSpPr>
          <p:spPr bwMode="auto">
            <a:xfrm>
              <a:off x="912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2" name="Oval 9"/>
            <p:cNvSpPr>
              <a:spLocks noChangeArrowheads="1"/>
            </p:cNvSpPr>
            <p:nvPr/>
          </p:nvSpPr>
          <p:spPr bwMode="auto">
            <a:xfrm>
              <a:off x="912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3" name="Line 10"/>
            <p:cNvSpPr>
              <a:spLocks noChangeShapeType="1"/>
            </p:cNvSpPr>
            <p:nvPr/>
          </p:nvSpPr>
          <p:spPr bwMode="auto">
            <a:xfrm>
              <a:off x="432" y="20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4" name="Oval 11"/>
            <p:cNvSpPr>
              <a:spLocks noChangeArrowheads="1"/>
            </p:cNvSpPr>
            <p:nvPr/>
          </p:nvSpPr>
          <p:spPr bwMode="auto">
            <a:xfrm>
              <a:off x="3072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5" name="Oval 12"/>
            <p:cNvSpPr>
              <a:spLocks noChangeArrowheads="1"/>
            </p:cNvSpPr>
            <p:nvPr/>
          </p:nvSpPr>
          <p:spPr bwMode="auto">
            <a:xfrm>
              <a:off x="3072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6" name="Oval 13"/>
            <p:cNvSpPr>
              <a:spLocks noChangeArrowheads="1"/>
            </p:cNvSpPr>
            <p:nvPr/>
          </p:nvSpPr>
          <p:spPr bwMode="auto">
            <a:xfrm>
              <a:off x="3360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7" name="Oval 14"/>
            <p:cNvSpPr>
              <a:spLocks noChangeArrowheads="1"/>
            </p:cNvSpPr>
            <p:nvPr/>
          </p:nvSpPr>
          <p:spPr bwMode="auto">
            <a:xfrm>
              <a:off x="3600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8" name="Oval 15"/>
            <p:cNvSpPr>
              <a:spLocks noChangeArrowheads="1"/>
            </p:cNvSpPr>
            <p:nvPr/>
          </p:nvSpPr>
          <p:spPr bwMode="auto">
            <a:xfrm>
              <a:off x="3600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9" name="Line 16"/>
            <p:cNvSpPr>
              <a:spLocks noChangeShapeType="1"/>
            </p:cNvSpPr>
            <p:nvPr/>
          </p:nvSpPr>
          <p:spPr bwMode="auto">
            <a:xfrm>
              <a:off x="3120" y="20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0" name="Line 17"/>
            <p:cNvSpPr>
              <a:spLocks noChangeShapeType="1"/>
            </p:cNvSpPr>
            <p:nvPr/>
          </p:nvSpPr>
          <p:spPr bwMode="auto">
            <a:xfrm flipH="1">
              <a:off x="3408" y="201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1" name="Line 18"/>
            <p:cNvSpPr>
              <a:spLocks noChangeShapeType="1"/>
            </p:cNvSpPr>
            <p:nvPr/>
          </p:nvSpPr>
          <p:spPr bwMode="auto">
            <a:xfrm flipV="1">
              <a:off x="3120" y="225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2" name="Line 19"/>
            <p:cNvSpPr>
              <a:spLocks noChangeShapeType="1"/>
            </p:cNvSpPr>
            <p:nvPr/>
          </p:nvSpPr>
          <p:spPr bwMode="auto">
            <a:xfrm>
              <a:off x="3408" y="225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3" name="Line 20"/>
            <p:cNvSpPr>
              <a:spLocks noChangeShapeType="1"/>
            </p:cNvSpPr>
            <p:nvPr/>
          </p:nvSpPr>
          <p:spPr bwMode="auto">
            <a:xfrm>
              <a:off x="3120" y="20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4" name="Line 21"/>
            <p:cNvSpPr>
              <a:spLocks noChangeShapeType="1"/>
            </p:cNvSpPr>
            <p:nvPr/>
          </p:nvSpPr>
          <p:spPr bwMode="auto">
            <a:xfrm>
              <a:off x="3120" y="24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5" name="Line 22"/>
            <p:cNvSpPr>
              <a:spLocks noChangeShapeType="1"/>
            </p:cNvSpPr>
            <p:nvPr/>
          </p:nvSpPr>
          <p:spPr bwMode="auto">
            <a:xfrm>
              <a:off x="3120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6" name="Line 23"/>
            <p:cNvSpPr>
              <a:spLocks noChangeShapeType="1"/>
            </p:cNvSpPr>
            <p:nvPr/>
          </p:nvSpPr>
          <p:spPr bwMode="auto">
            <a:xfrm>
              <a:off x="3600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7" name="Line 24"/>
            <p:cNvSpPr>
              <a:spLocks noChangeShapeType="1"/>
            </p:cNvSpPr>
            <p:nvPr/>
          </p:nvSpPr>
          <p:spPr bwMode="auto">
            <a:xfrm>
              <a:off x="432" y="2016"/>
              <a:ext cx="48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8" name="Line 25"/>
            <p:cNvSpPr>
              <a:spLocks noChangeShapeType="1"/>
            </p:cNvSpPr>
            <p:nvPr/>
          </p:nvSpPr>
          <p:spPr bwMode="auto">
            <a:xfrm flipH="1">
              <a:off x="720" y="201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9" name="Line 26"/>
            <p:cNvSpPr>
              <a:spLocks noChangeShapeType="1"/>
            </p:cNvSpPr>
            <p:nvPr/>
          </p:nvSpPr>
          <p:spPr bwMode="auto">
            <a:xfrm>
              <a:off x="720" y="225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0" name="Line 27"/>
            <p:cNvSpPr>
              <a:spLocks noChangeShapeType="1"/>
            </p:cNvSpPr>
            <p:nvPr/>
          </p:nvSpPr>
          <p:spPr bwMode="auto">
            <a:xfrm flipH="1">
              <a:off x="432" y="225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1" name="Line 28"/>
            <p:cNvSpPr>
              <a:spLocks noChangeShapeType="1"/>
            </p:cNvSpPr>
            <p:nvPr/>
          </p:nvSpPr>
          <p:spPr bwMode="auto">
            <a:xfrm>
              <a:off x="432" y="20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2" name="Line 29"/>
            <p:cNvSpPr>
              <a:spLocks noChangeShapeType="1"/>
            </p:cNvSpPr>
            <p:nvPr/>
          </p:nvSpPr>
          <p:spPr bwMode="auto">
            <a:xfrm>
              <a:off x="432" y="24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3" name="Line 30"/>
            <p:cNvSpPr>
              <a:spLocks noChangeShapeType="1"/>
            </p:cNvSpPr>
            <p:nvPr/>
          </p:nvSpPr>
          <p:spPr bwMode="auto">
            <a:xfrm flipH="1">
              <a:off x="720" y="201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4" name="Line 31"/>
            <p:cNvSpPr>
              <a:spLocks noChangeShapeType="1"/>
            </p:cNvSpPr>
            <p:nvPr/>
          </p:nvSpPr>
          <p:spPr bwMode="auto">
            <a:xfrm flipH="1">
              <a:off x="432" y="2256"/>
              <a:ext cx="24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5" name="Line 32"/>
            <p:cNvSpPr>
              <a:spLocks noChangeShapeType="1"/>
            </p:cNvSpPr>
            <p:nvPr/>
          </p:nvSpPr>
          <p:spPr bwMode="auto">
            <a:xfrm>
              <a:off x="432" y="2448"/>
              <a:ext cx="48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6" name="Line 33"/>
            <p:cNvSpPr>
              <a:spLocks noChangeShapeType="1"/>
            </p:cNvSpPr>
            <p:nvPr/>
          </p:nvSpPr>
          <p:spPr bwMode="auto">
            <a:xfrm>
              <a:off x="720" y="225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7" name="Line 34"/>
            <p:cNvSpPr>
              <a:spLocks noChangeShapeType="1"/>
            </p:cNvSpPr>
            <p:nvPr/>
          </p:nvSpPr>
          <p:spPr bwMode="auto">
            <a:xfrm>
              <a:off x="432" y="2016"/>
              <a:ext cx="24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8" name="Text Box 35"/>
            <p:cNvSpPr txBox="1">
              <a:spLocks noChangeArrowheads="1"/>
            </p:cNvSpPr>
            <p:nvPr/>
          </p:nvSpPr>
          <p:spPr bwMode="auto">
            <a:xfrm>
              <a:off x="1056" y="2064"/>
              <a:ext cx="13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Times New Roman" pitchFamily="18" charset="0"/>
                </a:rPr>
                <a:t> Has Euler cycle</a:t>
              </a:r>
            </a:p>
          </p:txBody>
        </p:sp>
        <p:grpSp>
          <p:nvGrpSpPr>
            <p:cNvPr id="85029" name="Group 36"/>
            <p:cNvGrpSpPr>
              <a:grpSpLocks/>
            </p:cNvGrpSpPr>
            <p:nvPr/>
          </p:nvGrpSpPr>
          <p:grpSpPr bwMode="auto">
            <a:xfrm>
              <a:off x="192" y="3072"/>
              <a:ext cx="2524" cy="566"/>
              <a:chOff x="240" y="3408"/>
              <a:chExt cx="2524" cy="566"/>
            </a:xfrm>
          </p:grpSpPr>
          <p:sp>
            <p:nvSpPr>
              <p:cNvPr id="85031" name="Oval 37"/>
              <p:cNvSpPr>
                <a:spLocks noChangeArrowheads="1"/>
              </p:cNvSpPr>
              <p:nvPr/>
            </p:nvSpPr>
            <p:spPr bwMode="auto">
              <a:xfrm>
                <a:off x="528" y="34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2" name="Oval 38"/>
              <p:cNvSpPr>
                <a:spLocks noChangeArrowheads="1"/>
              </p:cNvSpPr>
              <p:nvPr/>
            </p:nvSpPr>
            <p:spPr bwMode="auto">
              <a:xfrm>
                <a:off x="528" y="388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3" name="Oval 39"/>
              <p:cNvSpPr>
                <a:spLocks noChangeArrowheads="1"/>
              </p:cNvSpPr>
              <p:nvPr/>
            </p:nvSpPr>
            <p:spPr bwMode="auto">
              <a:xfrm>
                <a:off x="1056" y="34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4" name="Oval 40"/>
              <p:cNvSpPr>
                <a:spLocks noChangeArrowheads="1"/>
              </p:cNvSpPr>
              <p:nvPr/>
            </p:nvSpPr>
            <p:spPr bwMode="auto">
              <a:xfrm>
                <a:off x="1056" y="388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5" name="Line 41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6" name="Line 42"/>
              <p:cNvSpPr>
                <a:spLocks noChangeShapeType="1"/>
              </p:cNvSpPr>
              <p:nvPr/>
            </p:nvSpPr>
            <p:spPr bwMode="auto">
              <a:xfrm>
                <a:off x="576" y="3888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7" name="Oval 43"/>
              <p:cNvSpPr>
                <a:spLocks noChangeArrowheads="1"/>
              </p:cNvSpPr>
              <p:nvPr/>
            </p:nvSpPr>
            <p:spPr bwMode="auto">
              <a:xfrm>
                <a:off x="240" y="364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8" name="Line 44"/>
              <p:cNvSpPr>
                <a:spLocks noChangeShapeType="1"/>
              </p:cNvSpPr>
              <p:nvPr/>
            </p:nvSpPr>
            <p:spPr bwMode="auto">
              <a:xfrm flipH="1">
                <a:off x="288" y="3456"/>
                <a:ext cx="28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9" name="Line 45"/>
              <p:cNvSpPr>
                <a:spLocks noChangeShapeType="1"/>
              </p:cNvSpPr>
              <p:nvPr/>
            </p:nvSpPr>
            <p:spPr bwMode="auto">
              <a:xfrm>
                <a:off x="288" y="3696"/>
                <a:ext cx="288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0" name="Line 46"/>
              <p:cNvSpPr>
                <a:spLocks noChangeShapeType="1"/>
              </p:cNvSpPr>
              <p:nvPr/>
            </p:nvSpPr>
            <p:spPr bwMode="auto">
              <a:xfrm>
                <a:off x="1056" y="3456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1" name="Line 47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2" name="Line 48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48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3" name="Line 49"/>
              <p:cNvSpPr>
                <a:spLocks noChangeShapeType="1"/>
              </p:cNvSpPr>
              <p:nvPr/>
            </p:nvSpPr>
            <p:spPr bwMode="auto">
              <a:xfrm>
                <a:off x="1056" y="345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4" name="Line 50"/>
              <p:cNvSpPr>
                <a:spLocks noChangeShapeType="1"/>
              </p:cNvSpPr>
              <p:nvPr/>
            </p:nvSpPr>
            <p:spPr bwMode="auto">
              <a:xfrm>
                <a:off x="576" y="3888"/>
                <a:ext cx="48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5" name="Line 51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6" name="Line 52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48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7" name="Line 5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480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8" name="Line 54"/>
              <p:cNvSpPr>
                <a:spLocks noChangeShapeType="1"/>
              </p:cNvSpPr>
              <p:nvPr/>
            </p:nvSpPr>
            <p:spPr bwMode="auto">
              <a:xfrm>
                <a:off x="288" y="3696"/>
                <a:ext cx="288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9" name="Line 55"/>
              <p:cNvSpPr>
                <a:spLocks noChangeShapeType="1"/>
              </p:cNvSpPr>
              <p:nvPr/>
            </p:nvSpPr>
            <p:spPr bwMode="auto">
              <a:xfrm flipH="1">
                <a:off x="288" y="3456"/>
                <a:ext cx="288" cy="24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50" name="Text Box 56"/>
              <p:cNvSpPr txBox="1">
                <a:spLocks noChangeArrowheads="1"/>
              </p:cNvSpPr>
              <p:nvPr/>
            </p:nvSpPr>
            <p:spPr bwMode="auto">
              <a:xfrm>
                <a:off x="1248" y="3456"/>
                <a:ext cx="1516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Has Euler path,</a:t>
                </a:r>
              </a:p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but no Euler cycle</a:t>
                </a:r>
              </a:p>
            </p:txBody>
          </p:sp>
        </p:grpSp>
        <p:sp>
          <p:nvSpPr>
            <p:cNvPr id="85030" name="Text Box 57"/>
            <p:cNvSpPr txBox="1">
              <a:spLocks noChangeArrowheads="1"/>
            </p:cNvSpPr>
            <p:nvPr/>
          </p:nvSpPr>
          <p:spPr bwMode="auto">
            <a:xfrm>
              <a:off x="3850" y="1968"/>
              <a:ext cx="12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Times New Roman" pitchFamily="18" charset="0"/>
                </a:rPr>
                <a:t>No Euler cycle</a:t>
              </a:r>
            </a:p>
            <a:p>
              <a:pPr eaLnBrk="0" hangingPunct="0"/>
              <a:r>
                <a:rPr lang="en-US" sz="2400">
                  <a:latin typeface="Times New Roman" pitchFamily="18" charset="0"/>
                </a:rPr>
                <a:t>no Euler path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2111480-53FC-445C-9AEA-5F4139A9A019}" type="slidenum">
              <a:rPr lang="en-US"/>
              <a:pPr>
                <a:defRPr/>
              </a:pPr>
              <a:t>76</a:t>
            </a:fld>
            <a:endParaRPr lang="en-US"/>
          </a:p>
        </p:txBody>
      </p:sp>
      <p:grpSp>
        <p:nvGrpSpPr>
          <p:cNvPr id="86020" name="Group 31"/>
          <p:cNvGrpSpPr>
            <a:grpSpLocks/>
          </p:cNvGrpSpPr>
          <p:nvPr/>
        </p:nvGrpSpPr>
        <p:grpSpPr bwMode="auto">
          <a:xfrm>
            <a:off x="428625" y="1143000"/>
            <a:ext cx="8464550" cy="5029200"/>
            <a:chOff x="238125" y="1295400"/>
            <a:chExt cx="8463788" cy="5029200"/>
          </a:xfrm>
        </p:grpSpPr>
        <p:sp>
          <p:nvSpPr>
            <p:cNvPr id="86021" name="Freeform 4"/>
            <p:cNvSpPr>
              <a:spLocks/>
            </p:cNvSpPr>
            <p:nvPr/>
          </p:nvSpPr>
          <p:spPr bwMode="auto">
            <a:xfrm>
              <a:off x="896938" y="1909763"/>
              <a:ext cx="1273175" cy="744537"/>
            </a:xfrm>
            <a:custGeom>
              <a:avLst/>
              <a:gdLst>
                <a:gd name="T0" fmla="*/ 2147483647 w 802"/>
                <a:gd name="T1" fmla="*/ 2147483647 h 469"/>
                <a:gd name="T2" fmla="*/ 2147483647 w 802"/>
                <a:gd name="T3" fmla="*/ 2147483647 h 469"/>
                <a:gd name="T4" fmla="*/ 2147483647 w 802"/>
                <a:gd name="T5" fmla="*/ 2147483647 h 469"/>
                <a:gd name="T6" fmla="*/ 2147483647 w 802"/>
                <a:gd name="T7" fmla="*/ 2147483647 h 469"/>
                <a:gd name="T8" fmla="*/ 2147483647 w 802"/>
                <a:gd name="T9" fmla="*/ 2147483647 h 469"/>
                <a:gd name="T10" fmla="*/ 2147483647 w 802"/>
                <a:gd name="T11" fmla="*/ 2147483647 h 469"/>
                <a:gd name="T12" fmla="*/ 2147483647 w 802"/>
                <a:gd name="T13" fmla="*/ 2147483647 h 469"/>
                <a:gd name="T14" fmla="*/ 2147483647 w 802"/>
                <a:gd name="T15" fmla="*/ 2147483647 h 469"/>
                <a:gd name="T16" fmla="*/ 2147483647 w 802"/>
                <a:gd name="T17" fmla="*/ 2147483647 h 469"/>
                <a:gd name="T18" fmla="*/ 2147483647 w 802"/>
                <a:gd name="T19" fmla="*/ 2147483647 h 469"/>
                <a:gd name="T20" fmla="*/ 0 w 802"/>
                <a:gd name="T21" fmla="*/ 2147483647 h 469"/>
                <a:gd name="T22" fmla="*/ 2147483647 w 802"/>
                <a:gd name="T23" fmla="*/ 2147483647 h 469"/>
                <a:gd name="T24" fmla="*/ 2147483647 w 802"/>
                <a:gd name="T25" fmla="*/ 2147483647 h 469"/>
                <a:gd name="T26" fmla="*/ 2147483647 w 802"/>
                <a:gd name="T27" fmla="*/ 2147483647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02"/>
                <a:gd name="T43" fmla="*/ 0 h 469"/>
                <a:gd name="T44" fmla="*/ 802 w 802"/>
                <a:gd name="T45" fmla="*/ 469 h 46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02" h="469">
                  <a:moveTo>
                    <a:pt x="106" y="160"/>
                  </a:moveTo>
                  <a:cubicBezTo>
                    <a:pt x="126" y="153"/>
                    <a:pt x="148" y="151"/>
                    <a:pt x="167" y="143"/>
                  </a:cubicBezTo>
                  <a:cubicBezTo>
                    <a:pt x="214" y="123"/>
                    <a:pt x="251" y="88"/>
                    <a:pt x="300" y="72"/>
                  </a:cubicBezTo>
                  <a:cubicBezTo>
                    <a:pt x="362" y="31"/>
                    <a:pt x="380" y="33"/>
                    <a:pt x="450" y="10"/>
                  </a:cubicBezTo>
                  <a:cubicBezTo>
                    <a:pt x="534" y="15"/>
                    <a:pt x="604" y="0"/>
                    <a:pt x="670" y="46"/>
                  </a:cubicBezTo>
                  <a:cubicBezTo>
                    <a:pt x="689" y="100"/>
                    <a:pt x="728" y="163"/>
                    <a:pt x="776" y="196"/>
                  </a:cubicBezTo>
                  <a:cubicBezTo>
                    <a:pt x="802" y="271"/>
                    <a:pt x="800" y="256"/>
                    <a:pt x="776" y="398"/>
                  </a:cubicBezTo>
                  <a:cubicBezTo>
                    <a:pt x="770" y="433"/>
                    <a:pt x="692" y="453"/>
                    <a:pt x="670" y="460"/>
                  </a:cubicBezTo>
                  <a:cubicBezTo>
                    <a:pt x="661" y="463"/>
                    <a:pt x="644" y="469"/>
                    <a:pt x="644" y="469"/>
                  </a:cubicBezTo>
                  <a:cubicBezTo>
                    <a:pt x="439" y="464"/>
                    <a:pt x="363" y="467"/>
                    <a:pt x="203" y="443"/>
                  </a:cubicBezTo>
                  <a:cubicBezTo>
                    <a:pt x="112" y="412"/>
                    <a:pt x="32" y="352"/>
                    <a:pt x="0" y="257"/>
                  </a:cubicBezTo>
                  <a:cubicBezTo>
                    <a:pt x="3" y="241"/>
                    <a:pt x="6" y="199"/>
                    <a:pt x="26" y="187"/>
                  </a:cubicBezTo>
                  <a:cubicBezTo>
                    <a:pt x="42" y="177"/>
                    <a:pt x="61" y="175"/>
                    <a:pt x="79" y="169"/>
                  </a:cubicBezTo>
                  <a:cubicBezTo>
                    <a:pt x="88" y="166"/>
                    <a:pt x="106" y="160"/>
                    <a:pt x="106" y="16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2" name="Freeform 5"/>
            <p:cNvSpPr>
              <a:spLocks/>
            </p:cNvSpPr>
            <p:nvPr/>
          </p:nvSpPr>
          <p:spPr bwMode="auto">
            <a:xfrm>
              <a:off x="2362200" y="1981200"/>
              <a:ext cx="2173288" cy="1371600"/>
            </a:xfrm>
            <a:custGeom>
              <a:avLst/>
              <a:gdLst>
                <a:gd name="T0" fmla="*/ 2147483647 w 1369"/>
                <a:gd name="T1" fmla="*/ 0 h 864"/>
                <a:gd name="T2" fmla="*/ 2147483647 w 1369"/>
                <a:gd name="T3" fmla="*/ 2147483647 h 864"/>
                <a:gd name="T4" fmla="*/ 2147483647 w 1369"/>
                <a:gd name="T5" fmla="*/ 2147483647 h 864"/>
                <a:gd name="T6" fmla="*/ 2147483647 w 1369"/>
                <a:gd name="T7" fmla="*/ 2147483647 h 864"/>
                <a:gd name="T8" fmla="*/ 2147483647 w 1369"/>
                <a:gd name="T9" fmla="*/ 2147483647 h 864"/>
                <a:gd name="T10" fmla="*/ 2147483647 w 1369"/>
                <a:gd name="T11" fmla="*/ 2147483647 h 864"/>
                <a:gd name="T12" fmla="*/ 2147483647 w 1369"/>
                <a:gd name="T13" fmla="*/ 2147483647 h 864"/>
                <a:gd name="T14" fmla="*/ 2147483647 w 1369"/>
                <a:gd name="T15" fmla="*/ 2147483647 h 864"/>
                <a:gd name="T16" fmla="*/ 2147483647 w 1369"/>
                <a:gd name="T17" fmla="*/ 2147483647 h 864"/>
                <a:gd name="T18" fmla="*/ 2147483647 w 1369"/>
                <a:gd name="T19" fmla="*/ 2147483647 h 864"/>
                <a:gd name="T20" fmla="*/ 2147483647 w 1369"/>
                <a:gd name="T21" fmla="*/ 2147483647 h 864"/>
                <a:gd name="T22" fmla="*/ 2147483647 w 1369"/>
                <a:gd name="T23" fmla="*/ 2147483647 h 864"/>
                <a:gd name="T24" fmla="*/ 2147483647 w 1369"/>
                <a:gd name="T25" fmla="*/ 2147483647 h 864"/>
                <a:gd name="T26" fmla="*/ 2147483647 w 1369"/>
                <a:gd name="T27" fmla="*/ 2147483647 h 864"/>
                <a:gd name="T28" fmla="*/ 2147483647 w 1369"/>
                <a:gd name="T29" fmla="*/ 2147483647 h 864"/>
                <a:gd name="T30" fmla="*/ 2147483647 w 1369"/>
                <a:gd name="T31" fmla="*/ 2147483647 h 8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69"/>
                <a:gd name="T49" fmla="*/ 0 h 864"/>
                <a:gd name="T50" fmla="*/ 1369 w 1369"/>
                <a:gd name="T51" fmla="*/ 864 h 8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69" h="864">
                  <a:moveTo>
                    <a:pt x="1114" y="0"/>
                  </a:moveTo>
                  <a:cubicBezTo>
                    <a:pt x="1098" y="47"/>
                    <a:pt x="1117" y="10"/>
                    <a:pt x="1069" y="44"/>
                  </a:cubicBezTo>
                  <a:cubicBezTo>
                    <a:pt x="1059" y="51"/>
                    <a:pt x="1054" y="64"/>
                    <a:pt x="1043" y="70"/>
                  </a:cubicBezTo>
                  <a:cubicBezTo>
                    <a:pt x="948" y="123"/>
                    <a:pt x="788" y="111"/>
                    <a:pt x="699" y="115"/>
                  </a:cubicBezTo>
                  <a:cubicBezTo>
                    <a:pt x="571" y="132"/>
                    <a:pt x="440" y="142"/>
                    <a:pt x="311" y="150"/>
                  </a:cubicBezTo>
                  <a:cubicBezTo>
                    <a:pt x="250" y="160"/>
                    <a:pt x="192" y="175"/>
                    <a:pt x="134" y="194"/>
                  </a:cubicBezTo>
                  <a:cubicBezTo>
                    <a:pt x="63" y="241"/>
                    <a:pt x="93" y="211"/>
                    <a:pt x="46" y="282"/>
                  </a:cubicBezTo>
                  <a:cubicBezTo>
                    <a:pt x="40" y="291"/>
                    <a:pt x="28" y="309"/>
                    <a:pt x="28" y="309"/>
                  </a:cubicBezTo>
                  <a:cubicBezTo>
                    <a:pt x="15" y="373"/>
                    <a:pt x="0" y="439"/>
                    <a:pt x="28" y="503"/>
                  </a:cubicBezTo>
                  <a:cubicBezTo>
                    <a:pt x="61" y="578"/>
                    <a:pt x="227" y="609"/>
                    <a:pt x="302" y="617"/>
                  </a:cubicBezTo>
                  <a:cubicBezTo>
                    <a:pt x="374" y="635"/>
                    <a:pt x="440" y="645"/>
                    <a:pt x="514" y="653"/>
                  </a:cubicBezTo>
                  <a:cubicBezTo>
                    <a:pt x="628" y="682"/>
                    <a:pt x="693" y="690"/>
                    <a:pt x="822" y="697"/>
                  </a:cubicBezTo>
                  <a:cubicBezTo>
                    <a:pt x="920" y="717"/>
                    <a:pt x="1016" y="740"/>
                    <a:pt x="1114" y="759"/>
                  </a:cubicBezTo>
                  <a:cubicBezTo>
                    <a:pt x="1153" y="767"/>
                    <a:pt x="1183" y="780"/>
                    <a:pt x="1219" y="794"/>
                  </a:cubicBezTo>
                  <a:cubicBezTo>
                    <a:pt x="1236" y="801"/>
                    <a:pt x="1272" y="811"/>
                    <a:pt x="1272" y="811"/>
                  </a:cubicBezTo>
                  <a:cubicBezTo>
                    <a:pt x="1302" y="831"/>
                    <a:pt x="1344" y="839"/>
                    <a:pt x="1369" y="8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3" name="Freeform 6"/>
            <p:cNvSpPr>
              <a:spLocks/>
            </p:cNvSpPr>
            <p:nvPr/>
          </p:nvSpPr>
          <p:spPr bwMode="auto">
            <a:xfrm>
              <a:off x="266700" y="1744663"/>
              <a:ext cx="3836988" cy="536575"/>
            </a:xfrm>
            <a:custGeom>
              <a:avLst/>
              <a:gdLst>
                <a:gd name="T0" fmla="*/ 0 w 2417"/>
                <a:gd name="T1" fmla="*/ 2147483647 h 338"/>
                <a:gd name="T2" fmla="*/ 2147483647 w 2417"/>
                <a:gd name="T3" fmla="*/ 2147483647 h 338"/>
                <a:gd name="T4" fmla="*/ 2147483647 w 2417"/>
                <a:gd name="T5" fmla="*/ 2147483647 h 338"/>
                <a:gd name="T6" fmla="*/ 2147483647 w 2417"/>
                <a:gd name="T7" fmla="*/ 2147483647 h 338"/>
                <a:gd name="T8" fmla="*/ 2147483647 w 2417"/>
                <a:gd name="T9" fmla="*/ 2147483647 h 338"/>
                <a:gd name="T10" fmla="*/ 2147483647 w 2417"/>
                <a:gd name="T11" fmla="*/ 2147483647 h 338"/>
                <a:gd name="T12" fmla="*/ 2147483647 w 2417"/>
                <a:gd name="T13" fmla="*/ 2147483647 h 338"/>
                <a:gd name="T14" fmla="*/ 2147483647 w 2417"/>
                <a:gd name="T15" fmla="*/ 2147483647 h 338"/>
                <a:gd name="T16" fmla="*/ 2147483647 w 2417"/>
                <a:gd name="T17" fmla="*/ 2147483647 h 338"/>
                <a:gd name="T18" fmla="*/ 2147483647 w 2417"/>
                <a:gd name="T19" fmla="*/ 2147483647 h 338"/>
                <a:gd name="T20" fmla="*/ 2147483647 w 2417"/>
                <a:gd name="T21" fmla="*/ 2147483647 h 338"/>
                <a:gd name="T22" fmla="*/ 2147483647 w 2417"/>
                <a:gd name="T23" fmla="*/ 2147483647 h 338"/>
                <a:gd name="T24" fmla="*/ 2147483647 w 2417"/>
                <a:gd name="T25" fmla="*/ 2147483647 h 338"/>
                <a:gd name="T26" fmla="*/ 2147483647 w 2417"/>
                <a:gd name="T27" fmla="*/ 0 h 33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17"/>
                <a:gd name="T43" fmla="*/ 0 h 338"/>
                <a:gd name="T44" fmla="*/ 2417 w 2417"/>
                <a:gd name="T45" fmla="*/ 338 h 33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17" h="338">
                  <a:moveTo>
                    <a:pt x="0" y="308"/>
                  </a:moveTo>
                  <a:cubicBezTo>
                    <a:pt x="18" y="311"/>
                    <a:pt x="36" y="313"/>
                    <a:pt x="53" y="317"/>
                  </a:cubicBezTo>
                  <a:cubicBezTo>
                    <a:pt x="71" y="322"/>
                    <a:pt x="106" y="335"/>
                    <a:pt x="106" y="335"/>
                  </a:cubicBezTo>
                  <a:cubicBezTo>
                    <a:pt x="157" y="331"/>
                    <a:pt x="221" y="338"/>
                    <a:pt x="264" y="300"/>
                  </a:cubicBezTo>
                  <a:cubicBezTo>
                    <a:pt x="283" y="283"/>
                    <a:pt x="299" y="265"/>
                    <a:pt x="317" y="247"/>
                  </a:cubicBezTo>
                  <a:cubicBezTo>
                    <a:pt x="326" y="238"/>
                    <a:pt x="332" y="224"/>
                    <a:pt x="344" y="220"/>
                  </a:cubicBezTo>
                  <a:cubicBezTo>
                    <a:pt x="437" y="188"/>
                    <a:pt x="519" y="128"/>
                    <a:pt x="608" y="88"/>
                  </a:cubicBezTo>
                  <a:cubicBezTo>
                    <a:pt x="678" y="57"/>
                    <a:pt x="755" y="50"/>
                    <a:pt x="829" y="35"/>
                  </a:cubicBezTo>
                  <a:cubicBezTo>
                    <a:pt x="923" y="38"/>
                    <a:pt x="1017" y="37"/>
                    <a:pt x="1111" y="44"/>
                  </a:cubicBezTo>
                  <a:cubicBezTo>
                    <a:pt x="1129" y="45"/>
                    <a:pt x="1164" y="61"/>
                    <a:pt x="1164" y="61"/>
                  </a:cubicBezTo>
                  <a:cubicBezTo>
                    <a:pt x="1227" y="156"/>
                    <a:pt x="1381" y="157"/>
                    <a:pt x="1482" y="167"/>
                  </a:cubicBezTo>
                  <a:cubicBezTo>
                    <a:pt x="1647" y="159"/>
                    <a:pt x="1812" y="144"/>
                    <a:pt x="1976" y="123"/>
                  </a:cubicBezTo>
                  <a:cubicBezTo>
                    <a:pt x="2082" y="96"/>
                    <a:pt x="2186" y="67"/>
                    <a:pt x="2294" y="53"/>
                  </a:cubicBezTo>
                  <a:cubicBezTo>
                    <a:pt x="2331" y="27"/>
                    <a:pt x="2384" y="29"/>
                    <a:pt x="241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4" name="Freeform 7"/>
            <p:cNvSpPr>
              <a:spLocks/>
            </p:cNvSpPr>
            <p:nvPr/>
          </p:nvSpPr>
          <p:spPr bwMode="auto">
            <a:xfrm>
              <a:off x="238125" y="2500313"/>
              <a:ext cx="4230688" cy="1135062"/>
            </a:xfrm>
            <a:custGeom>
              <a:avLst/>
              <a:gdLst>
                <a:gd name="T0" fmla="*/ 0 w 2665"/>
                <a:gd name="T1" fmla="*/ 0 h 715"/>
                <a:gd name="T2" fmla="*/ 2147483647 w 2665"/>
                <a:gd name="T3" fmla="*/ 2147483647 h 715"/>
                <a:gd name="T4" fmla="*/ 2147483647 w 2665"/>
                <a:gd name="T5" fmla="*/ 2147483647 h 715"/>
                <a:gd name="T6" fmla="*/ 2147483647 w 2665"/>
                <a:gd name="T7" fmla="*/ 2147483647 h 715"/>
                <a:gd name="T8" fmla="*/ 2147483647 w 2665"/>
                <a:gd name="T9" fmla="*/ 2147483647 h 715"/>
                <a:gd name="T10" fmla="*/ 2147483647 w 2665"/>
                <a:gd name="T11" fmla="*/ 2147483647 h 715"/>
                <a:gd name="T12" fmla="*/ 2147483647 w 2665"/>
                <a:gd name="T13" fmla="*/ 2147483647 h 715"/>
                <a:gd name="T14" fmla="*/ 2147483647 w 2665"/>
                <a:gd name="T15" fmla="*/ 2147483647 h 715"/>
                <a:gd name="T16" fmla="*/ 2147483647 w 2665"/>
                <a:gd name="T17" fmla="*/ 2147483647 h 715"/>
                <a:gd name="T18" fmla="*/ 2147483647 w 2665"/>
                <a:gd name="T19" fmla="*/ 2147483647 h 715"/>
                <a:gd name="T20" fmla="*/ 2147483647 w 2665"/>
                <a:gd name="T21" fmla="*/ 2147483647 h 715"/>
                <a:gd name="T22" fmla="*/ 2147483647 w 2665"/>
                <a:gd name="T23" fmla="*/ 2147483647 h 715"/>
                <a:gd name="T24" fmla="*/ 2147483647 w 2665"/>
                <a:gd name="T25" fmla="*/ 2147483647 h 715"/>
                <a:gd name="T26" fmla="*/ 2147483647 w 2665"/>
                <a:gd name="T27" fmla="*/ 2147483647 h 715"/>
                <a:gd name="T28" fmla="*/ 2147483647 w 2665"/>
                <a:gd name="T29" fmla="*/ 2147483647 h 715"/>
                <a:gd name="T30" fmla="*/ 2147483647 w 2665"/>
                <a:gd name="T31" fmla="*/ 2147483647 h 7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5"/>
                <a:gd name="T49" fmla="*/ 0 h 715"/>
                <a:gd name="T50" fmla="*/ 2665 w 2665"/>
                <a:gd name="T51" fmla="*/ 715 h 71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5" h="715">
                  <a:moveTo>
                    <a:pt x="0" y="0"/>
                  </a:moveTo>
                  <a:cubicBezTo>
                    <a:pt x="56" y="8"/>
                    <a:pt x="182" y="22"/>
                    <a:pt x="229" y="53"/>
                  </a:cubicBezTo>
                  <a:cubicBezTo>
                    <a:pt x="271" y="81"/>
                    <a:pt x="246" y="68"/>
                    <a:pt x="309" y="88"/>
                  </a:cubicBezTo>
                  <a:cubicBezTo>
                    <a:pt x="351" y="102"/>
                    <a:pt x="382" y="136"/>
                    <a:pt x="424" y="150"/>
                  </a:cubicBezTo>
                  <a:cubicBezTo>
                    <a:pt x="482" y="193"/>
                    <a:pt x="556" y="210"/>
                    <a:pt x="626" y="229"/>
                  </a:cubicBezTo>
                  <a:cubicBezTo>
                    <a:pt x="803" y="277"/>
                    <a:pt x="991" y="276"/>
                    <a:pt x="1173" y="282"/>
                  </a:cubicBezTo>
                  <a:cubicBezTo>
                    <a:pt x="1213" y="296"/>
                    <a:pt x="1242" y="311"/>
                    <a:pt x="1279" y="326"/>
                  </a:cubicBezTo>
                  <a:cubicBezTo>
                    <a:pt x="1301" y="335"/>
                    <a:pt x="1320" y="332"/>
                    <a:pt x="1341" y="344"/>
                  </a:cubicBezTo>
                  <a:cubicBezTo>
                    <a:pt x="1359" y="354"/>
                    <a:pt x="1379" y="364"/>
                    <a:pt x="1394" y="379"/>
                  </a:cubicBezTo>
                  <a:cubicBezTo>
                    <a:pt x="1403" y="388"/>
                    <a:pt x="1410" y="399"/>
                    <a:pt x="1421" y="406"/>
                  </a:cubicBezTo>
                  <a:cubicBezTo>
                    <a:pt x="1425" y="408"/>
                    <a:pt x="1469" y="422"/>
                    <a:pt x="1473" y="423"/>
                  </a:cubicBezTo>
                  <a:cubicBezTo>
                    <a:pt x="1562" y="483"/>
                    <a:pt x="1660" y="479"/>
                    <a:pt x="1765" y="485"/>
                  </a:cubicBezTo>
                  <a:cubicBezTo>
                    <a:pt x="1830" y="508"/>
                    <a:pt x="1899" y="520"/>
                    <a:pt x="1968" y="529"/>
                  </a:cubicBezTo>
                  <a:cubicBezTo>
                    <a:pt x="2062" y="562"/>
                    <a:pt x="2161" y="592"/>
                    <a:pt x="2259" y="609"/>
                  </a:cubicBezTo>
                  <a:cubicBezTo>
                    <a:pt x="2358" y="643"/>
                    <a:pt x="2457" y="669"/>
                    <a:pt x="2559" y="688"/>
                  </a:cubicBezTo>
                  <a:cubicBezTo>
                    <a:pt x="2596" y="695"/>
                    <a:pt x="2628" y="715"/>
                    <a:pt x="2665" y="71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5" name="Rectangle 8"/>
            <p:cNvSpPr>
              <a:spLocks noChangeArrowheads="1"/>
            </p:cNvSpPr>
            <p:nvPr/>
          </p:nvSpPr>
          <p:spPr bwMode="auto">
            <a:xfrm>
              <a:off x="1066800" y="1752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6" name="Rectangle 9"/>
            <p:cNvSpPr>
              <a:spLocks noChangeArrowheads="1"/>
            </p:cNvSpPr>
            <p:nvPr/>
          </p:nvSpPr>
          <p:spPr bwMode="auto">
            <a:xfrm>
              <a:off x="1676400" y="16002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7" name="Rectangle 10"/>
            <p:cNvSpPr>
              <a:spLocks noChangeArrowheads="1"/>
            </p:cNvSpPr>
            <p:nvPr/>
          </p:nvSpPr>
          <p:spPr bwMode="auto">
            <a:xfrm>
              <a:off x="1143000" y="2514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8" name="Rectangle 11"/>
            <p:cNvSpPr>
              <a:spLocks noChangeArrowheads="1"/>
            </p:cNvSpPr>
            <p:nvPr/>
          </p:nvSpPr>
          <p:spPr bwMode="auto">
            <a:xfrm>
              <a:off x="1676400" y="2514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9" name="Rectangle 12"/>
            <p:cNvSpPr>
              <a:spLocks noChangeArrowheads="1"/>
            </p:cNvSpPr>
            <p:nvPr/>
          </p:nvSpPr>
          <p:spPr bwMode="auto">
            <a:xfrm>
              <a:off x="3048000" y="18288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30" name="Rectangle 13"/>
            <p:cNvSpPr>
              <a:spLocks noChangeArrowheads="1"/>
            </p:cNvSpPr>
            <p:nvPr/>
          </p:nvSpPr>
          <p:spPr bwMode="auto">
            <a:xfrm>
              <a:off x="3048000" y="2895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31" name="Rectangle 14"/>
            <p:cNvSpPr>
              <a:spLocks noChangeArrowheads="1"/>
            </p:cNvSpPr>
            <p:nvPr/>
          </p:nvSpPr>
          <p:spPr bwMode="auto">
            <a:xfrm>
              <a:off x="2057400" y="2362200"/>
              <a:ext cx="533400" cy="152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371498" y="2133600"/>
              <a:ext cx="40477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057236" y="1295400"/>
              <a:ext cx="40477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828657" y="3200400"/>
              <a:ext cx="38731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200133" y="2362200"/>
              <a:ext cx="40477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86036" name="Text Box 19"/>
            <p:cNvSpPr txBox="1">
              <a:spLocks noChangeArrowheads="1"/>
            </p:cNvSpPr>
            <p:nvPr/>
          </p:nvSpPr>
          <p:spPr bwMode="auto">
            <a:xfrm>
              <a:off x="4381500" y="1524000"/>
              <a:ext cx="4320413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>
                  <a:latin typeface="Times New Roman" pitchFamily="18" charset="0"/>
                </a:rPr>
                <a:t>Is it possible to start at some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location, travel across all the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bridges without crossing any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bridge twice, and return to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the same starting point?</a:t>
              </a:r>
            </a:p>
          </p:txBody>
        </p:sp>
        <p:sp>
          <p:nvSpPr>
            <p:cNvPr id="86037" name="Text Box 20"/>
            <p:cNvSpPr txBox="1">
              <a:spLocks noChangeArrowheads="1"/>
            </p:cNvSpPr>
            <p:nvPr/>
          </p:nvSpPr>
          <p:spPr bwMode="auto">
            <a:xfrm>
              <a:off x="1511300" y="5791200"/>
              <a:ext cx="4622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Times New Roman" pitchFamily="18" charset="0"/>
                </a:rPr>
                <a:t>Rephrasing in terms of Euler cycles:</a:t>
              </a:r>
            </a:p>
          </p:txBody>
        </p:sp>
        <p:grpSp>
          <p:nvGrpSpPr>
            <p:cNvPr id="86038" name="Group 21"/>
            <p:cNvGrpSpPr>
              <a:grpSpLocks/>
            </p:cNvGrpSpPr>
            <p:nvPr/>
          </p:nvGrpSpPr>
          <p:grpSpPr bwMode="auto">
            <a:xfrm>
              <a:off x="5470525" y="3676650"/>
              <a:ext cx="2454275" cy="2647950"/>
              <a:chOff x="2928" y="2496"/>
              <a:chExt cx="1546" cy="1668"/>
            </a:xfrm>
          </p:grpSpPr>
          <p:sp>
            <p:nvSpPr>
              <p:cNvPr id="23" name="Text Box 22"/>
              <p:cNvSpPr txBox="1">
                <a:spLocks noChangeArrowheads="1"/>
              </p:cNvSpPr>
              <p:nvPr/>
            </p:nvSpPr>
            <p:spPr bwMode="auto">
              <a:xfrm>
                <a:off x="2928" y="2496"/>
                <a:ext cx="1546" cy="1668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2400" dirty="0">
                    <a:latin typeface="Times New Roman" pitchFamily="18" charset="0"/>
                  </a:rPr>
                  <a:t>          </a:t>
                </a:r>
                <a:r>
                  <a:rPr lang="en-US" sz="2400" dirty="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C</a:t>
                </a: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r>
                  <a:rPr lang="en-US" sz="2400" dirty="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A                        D</a:t>
                </a: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r>
                  <a:rPr lang="en-US" sz="2400" dirty="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          B</a:t>
                </a:r>
              </a:p>
            </p:txBody>
          </p:sp>
          <p:sp>
            <p:nvSpPr>
              <p:cNvPr id="86041" name="Line 23"/>
              <p:cNvSpPr>
                <a:spLocks noChangeShapeType="1"/>
              </p:cNvSpPr>
              <p:nvPr/>
            </p:nvSpPr>
            <p:spPr bwMode="auto">
              <a:xfrm>
                <a:off x="3600" y="2640"/>
                <a:ext cx="672" cy="67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2" name="Line 24"/>
              <p:cNvSpPr>
                <a:spLocks noChangeShapeType="1"/>
              </p:cNvSpPr>
              <p:nvPr/>
            </p:nvSpPr>
            <p:spPr bwMode="auto">
              <a:xfrm>
                <a:off x="3120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3" name="Line 25"/>
              <p:cNvSpPr>
                <a:spLocks noChangeShapeType="1"/>
              </p:cNvSpPr>
              <p:nvPr/>
            </p:nvSpPr>
            <p:spPr bwMode="auto">
              <a:xfrm flipH="1">
                <a:off x="3600" y="3312"/>
                <a:ext cx="672" cy="67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4" name="Freeform 26"/>
              <p:cNvSpPr>
                <a:spLocks/>
              </p:cNvSpPr>
              <p:nvPr/>
            </p:nvSpPr>
            <p:spPr bwMode="auto">
              <a:xfrm>
                <a:off x="3072" y="2688"/>
                <a:ext cx="384" cy="528"/>
              </a:xfrm>
              <a:custGeom>
                <a:avLst/>
                <a:gdLst>
                  <a:gd name="T0" fmla="*/ 0 w 384"/>
                  <a:gd name="T1" fmla="*/ 528 h 528"/>
                  <a:gd name="T2" fmla="*/ 96 w 384"/>
                  <a:gd name="T3" fmla="*/ 192 h 528"/>
                  <a:gd name="T4" fmla="*/ 384 w 384"/>
                  <a:gd name="T5" fmla="*/ 0 h 52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528"/>
                  <a:gd name="T11" fmla="*/ 384 w 384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528">
                    <a:moveTo>
                      <a:pt x="0" y="528"/>
                    </a:moveTo>
                    <a:cubicBezTo>
                      <a:pt x="16" y="404"/>
                      <a:pt x="32" y="280"/>
                      <a:pt x="96" y="192"/>
                    </a:cubicBezTo>
                    <a:cubicBezTo>
                      <a:pt x="160" y="104"/>
                      <a:pt x="272" y="52"/>
                      <a:pt x="384" y="0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5" name="Freeform 27"/>
              <p:cNvSpPr>
                <a:spLocks/>
              </p:cNvSpPr>
              <p:nvPr/>
            </p:nvSpPr>
            <p:spPr bwMode="auto">
              <a:xfrm>
                <a:off x="3072" y="2736"/>
                <a:ext cx="400" cy="528"/>
              </a:xfrm>
              <a:custGeom>
                <a:avLst/>
                <a:gdLst>
                  <a:gd name="T0" fmla="*/ 384 w 400"/>
                  <a:gd name="T1" fmla="*/ 0 h 528"/>
                  <a:gd name="T2" fmla="*/ 336 w 400"/>
                  <a:gd name="T3" fmla="*/ 240 h 528"/>
                  <a:gd name="T4" fmla="*/ 0 w 400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400"/>
                  <a:gd name="T10" fmla="*/ 0 h 528"/>
                  <a:gd name="T11" fmla="*/ 400 w 40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0" h="528">
                    <a:moveTo>
                      <a:pt x="384" y="0"/>
                    </a:moveTo>
                    <a:cubicBezTo>
                      <a:pt x="392" y="76"/>
                      <a:pt x="400" y="152"/>
                      <a:pt x="336" y="240"/>
                    </a:cubicBezTo>
                    <a:cubicBezTo>
                      <a:pt x="272" y="328"/>
                      <a:pt x="136" y="428"/>
                      <a:pt x="0" y="528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6" name="Freeform 28"/>
              <p:cNvSpPr>
                <a:spLocks/>
              </p:cNvSpPr>
              <p:nvPr/>
            </p:nvSpPr>
            <p:spPr bwMode="auto">
              <a:xfrm>
                <a:off x="3072" y="3408"/>
                <a:ext cx="384" cy="528"/>
              </a:xfrm>
              <a:custGeom>
                <a:avLst/>
                <a:gdLst>
                  <a:gd name="T0" fmla="*/ 0 w 384"/>
                  <a:gd name="T1" fmla="*/ 0 h 528"/>
                  <a:gd name="T2" fmla="*/ 96 w 384"/>
                  <a:gd name="T3" fmla="*/ 336 h 528"/>
                  <a:gd name="T4" fmla="*/ 384 w 384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528"/>
                  <a:gd name="T11" fmla="*/ 384 w 384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528">
                    <a:moveTo>
                      <a:pt x="0" y="0"/>
                    </a:moveTo>
                    <a:cubicBezTo>
                      <a:pt x="16" y="124"/>
                      <a:pt x="32" y="248"/>
                      <a:pt x="96" y="336"/>
                    </a:cubicBezTo>
                    <a:cubicBezTo>
                      <a:pt x="160" y="424"/>
                      <a:pt x="272" y="476"/>
                      <a:pt x="384" y="528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7" name="Freeform 29"/>
              <p:cNvSpPr>
                <a:spLocks/>
              </p:cNvSpPr>
              <p:nvPr/>
            </p:nvSpPr>
            <p:spPr bwMode="auto">
              <a:xfrm>
                <a:off x="3120" y="3408"/>
                <a:ext cx="384" cy="528"/>
              </a:xfrm>
              <a:custGeom>
                <a:avLst/>
                <a:gdLst>
                  <a:gd name="T0" fmla="*/ 0 w 384"/>
                  <a:gd name="T1" fmla="*/ 0 h 528"/>
                  <a:gd name="T2" fmla="*/ 240 w 384"/>
                  <a:gd name="T3" fmla="*/ 144 h 528"/>
                  <a:gd name="T4" fmla="*/ 384 w 384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528"/>
                  <a:gd name="T11" fmla="*/ 384 w 384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528">
                    <a:moveTo>
                      <a:pt x="0" y="0"/>
                    </a:moveTo>
                    <a:cubicBezTo>
                      <a:pt x="88" y="28"/>
                      <a:pt x="176" y="56"/>
                      <a:pt x="240" y="144"/>
                    </a:cubicBezTo>
                    <a:cubicBezTo>
                      <a:pt x="304" y="232"/>
                      <a:pt x="344" y="380"/>
                      <a:pt x="384" y="528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6039" name="Text Box 30"/>
            <p:cNvSpPr txBox="1">
              <a:spLocks noChangeArrowheads="1"/>
            </p:cNvSpPr>
            <p:nvPr/>
          </p:nvSpPr>
          <p:spPr bwMode="auto">
            <a:xfrm>
              <a:off x="381000" y="3932238"/>
              <a:ext cx="4648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2400"/>
                <a:t>Kneiphof island on Pregel river and  7 bridges built in 18-th century in Königsberg town (Kaliningrad).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4475493-F22A-4307-B041-29163BE39931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2020431"/>
            <a:ext cx="867886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Theorem 1</a:t>
            </a:r>
            <a:r>
              <a:rPr lang="en-US" sz="2800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  <a:r>
              <a:rPr lang="en-US" sz="2800" dirty="0">
                <a:latin typeface="Times New Roman" pitchFamily="18" charset="0"/>
              </a:rPr>
              <a:t> A connected </a:t>
            </a:r>
            <a:r>
              <a:rPr lang="en-US" sz="2800" dirty="0" err="1">
                <a:latin typeface="Times New Roman" pitchFamily="18" charset="0"/>
              </a:rPr>
              <a:t>multigraph</a:t>
            </a:r>
            <a:r>
              <a:rPr lang="en-US" sz="2800" dirty="0">
                <a:latin typeface="Times New Roman" pitchFamily="18" charset="0"/>
              </a:rPr>
              <a:t> has an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</a:rPr>
              <a:t>Euler cycle </a:t>
            </a:r>
            <a:r>
              <a:rPr lang="en-US" sz="2800" dirty="0">
                <a:latin typeface="Times New Roman" pitchFamily="18" charset="0"/>
              </a:rPr>
              <a:t>if and only if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</a:rPr>
              <a:t>each of its vertices has even degree</a:t>
            </a:r>
            <a:r>
              <a:rPr lang="en-US" sz="2800" dirty="0">
                <a:latin typeface="Times New Roman" pitchFamily="18" charset="0"/>
              </a:rPr>
              <a:t>.</a:t>
            </a:r>
          </a:p>
          <a:p>
            <a:pPr eaLnBrk="0" hangingPunct="0">
              <a:defRPr/>
            </a:pPr>
            <a:r>
              <a:rPr lang="en-US" sz="28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Theorem 2</a:t>
            </a:r>
            <a:r>
              <a:rPr lang="en-US" sz="2800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  <a:r>
              <a:rPr lang="en-US" sz="2800" dirty="0">
                <a:latin typeface="Times New Roman" pitchFamily="18" charset="0"/>
              </a:rPr>
              <a:t> A connected </a:t>
            </a:r>
            <a:r>
              <a:rPr lang="en-US" sz="2800" dirty="0" err="1">
                <a:latin typeface="Times New Roman" pitchFamily="18" charset="0"/>
              </a:rPr>
              <a:t>multigraph</a:t>
            </a:r>
            <a:r>
              <a:rPr lang="en-US" sz="2800" dirty="0">
                <a:latin typeface="Times New Roman" pitchFamily="18" charset="0"/>
              </a:rPr>
              <a:t> has an </a:t>
            </a:r>
            <a:r>
              <a:rPr lang="en-US" sz="2800" b="1" dirty="0">
                <a:solidFill>
                  <a:srgbClr val="0000CC"/>
                </a:solidFill>
                <a:latin typeface="Times New Roman" pitchFamily="18" charset="0"/>
              </a:rPr>
              <a:t>Euler path but Euler cycle </a:t>
            </a:r>
            <a:r>
              <a:rPr lang="en-US" sz="2800" dirty="0">
                <a:latin typeface="Times New Roman" pitchFamily="18" charset="0"/>
              </a:rPr>
              <a:t>if and only if it has exactly </a:t>
            </a:r>
            <a:r>
              <a:rPr lang="en-US" sz="2800" dirty="0">
                <a:solidFill>
                  <a:srgbClr val="0000CC"/>
                </a:solidFill>
                <a:latin typeface="Times New Roman" pitchFamily="18" charset="0"/>
              </a:rPr>
              <a:t>two odd degree vertices</a:t>
            </a:r>
            <a:r>
              <a:rPr lang="en-US" sz="2800" dirty="0">
                <a:latin typeface="Times New Roman" pitchFamily="18" charset="0"/>
              </a:rPr>
              <a:t>.</a:t>
            </a:r>
          </a:p>
        </p:txBody>
      </p:sp>
      <p:sp>
        <p:nvSpPr>
          <p:cNvPr id="89093" name="Rectangle 69"/>
          <p:cNvSpPr>
            <a:spLocks noChangeArrowheads="1"/>
          </p:cNvSpPr>
          <p:nvPr/>
        </p:nvSpPr>
        <p:spPr bwMode="auto">
          <a:xfrm>
            <a:off x="609600" y="990600"/>
            <a:ext cx="838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Necessary and sufficient conditions for Euler cycles/ Euler path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890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4008437"/>
            <a:ext cx="57912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Rectangle 71"/>
          <p:cNvSpPr/>
          <p:nvPr/>
        </p:nvSpPr>
        <p:spPr>
          <a:xfrm>
            <a:off x="381000" y="4495800"/>
            <a:ext cx="21336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</a:rPr>
              <a:t>Which of  graphs have Euler cyles/ Euler path?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1600200"/>
            <a:ext cx="3048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rgbClr val="FF0000"/>
                </a:solidFill>
              </a:rPr>
              <a:t>Undirected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93DACF91-D8AB-405E-B3EE-B9B0B2FC510C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88068" name="Text Box 3"/>
          <p:cNvSpPr txBox="1">
            <a:spLocks noChangeArrowheads="1"/>
          </p:cNvSpPr>
          <p:nvPr/>
        </p:nvSpPr>
        <p:spPr bwMode="auto">
          <a:xfrm>
            <a:off x="228600" y="1752600"/>
            <a:ext cx="867886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latin typeface="Times New Roman" pitchFamily="18" charset="0"/>
              </a:rPr>
              <a:t>- A connected directed </a:t>
            </a:r>
            <a:r>
              <a:rPr lang="en-US" sz="2400" dirty="0" err="1">
                <a:latin typeface="Times New Roman" pitchFamily="18" charset="0"/>
              </a:rPr>
              <a:t>multigraph</a:t>
            </a:r>
            <a:r>
              <a:rPr lang="en-US" sz="2400" dirty="0">
                <a:latin typeface="Times New Roman" pitchFamily="18" charset="0"/>
              </a:rPr>
              <a:t> has an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Euler cycle </a:t>
            </a:r>
            <a:r>
              <a:rPr lang="en-US" sz="2400" dirty="0">
                <a:latin typeface="Times New Roman" pitchFamily="18" charset="0"/>
              </a:rPr>
              <a:t>if and only if deg+(v) = deg-(v) for all vertex v.</a:t>
            </a:r>
          </a:p>
          <a:p>
            <a:pPr eaLnBrk="0" hangingPunct="0"/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- </a:t>
            </a:r>
            <a:r>
              <a:rPr lang="en-US" sz="2400" dirty="0">
                <a:latin typeface="Times New Roman" pitchFamily="18" charset="0"/>
              </a:rPr>
              <a:t>A connected directed </a:t>
            </a:r>
            <a:r>
              <a:rPr lang="en-US" sz="2400" dirty="0" err="1">
                <a:latin typeface="Times New Roman" pitchFamily="18" charset="0"/>
              </a:rPr>
              <a:t>multigraph</a:t>
            </a:r>
            <a:r>
              <a:rPr lang="en-US" sz="2400" dirty="0">
                <a:latin typeface="Times New Roman" pitchFamily="18" charset="0"/>
              </a:rPr>
              <a:t> has an </a:t>
            </a: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</a:rPr>
              <a:t>Euler path but Euler cycle </a:t>
            </a:r>
            <a:r>
              <a:rPr lang="en-US" sz="2400" dirty="0">
                <a:latin typeface="Times New Roman" pitchFamily="18" charset="0"/>
              </a:rPr>
              <a:t>if and only if it 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has exactly two vertices u and  v in which one vertex having deg+(u) – deg-</a:t>
            </a:r>
            <a:r>
              <a:rPr lang="en-US" sz="2400" dirty="0" smtClean="0">
                <a:solidFill>
                  <a:srgbClr val="0000CC"/>
                </a:solidFill>
                <a:latin typeface="Times New Roman" pitchFamily="18" charset="0"/>
              </a:rPr>
              <a:t>(u) 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= +1 and deg</a:t>
            </a:r>
            <a:r>
              <a:rPr lang="en-US" sz="2400" dirty="0" smtClean="0">
                <a:solidFill>
                  <a:srgbClr val="0000CC"/>
                </a:solidFill>
                <a:latin typeface="Times New Roman" pitchFamily="18" charset="0"/>
              </a:rPr>
              <a:t>+(v) 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– deg-(v) = -1</a:t>
            </a:r>
            <a:r>
              <a:rPr lang="en-US" sz="2400" dirty="0">
                <a:latin typeface="Times New Roman" pitchFamily="18" charset="0"/>
              </a:rPr>
              <a:t>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81000" y="4114800"/>
            <a:ext cx="14478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</a:rPr>
              <a:t>Which of  graphs have Euler cyles/ Euler path?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1066800"/>
            <a:ext cx="3048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rgbClr val="FF0000"/>
                </a:solidFill>
              </a:rPr>
              <a:t>Directed graph</a:t>
            </a:r>
          </a:p>
        </p:txBody>
      </p:sp>
      <p:pic>
        <p:nvPicPr>
          <p:cNvPr id="880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8" y="3997325"/>
            <a:ext cx="6970712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410200" y="4038600"/>
            <a:ext cx="685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1,2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135875" y="4385481"/>
            <a:ext cx="1496704" cy="1053152"/>
          </a:xfrm>
          <a:custGeom>
            <a:avLst/>
            <a:gdLst>
              <a:gd name="connsiteX0" fmla="*/ 498143 w 1496704"/>
              <a:gd name="connsiteY0" fmla="*/ 104632 h 1053152"/>
              <a:gd name="connsiteX1" fmla="*/ 61415 w 1496704"/>
              <a:gd name="connsiteY1" fmla="*/ 787020 h 1053152"/>
              <a:gd name="connsiteX2" fmla="*/ 866632 w 1496704"/>
              <a:gd name="connsiteY2" fmla="*/ 1046328 h 1053152"/>
              <a:gd name="connsiteX3" fmla="*/ 1480782 w 1496704"/>
              <a:gd name="connsiteY3" fmla="*/ 827964 h 1053152"/>
              <a:gd name="connsiteX4" fmla="*/ 771098 w 1496704"/>
              <a:gd name="connsiteY4" fmla="*/ 77337 h 1053152"/>
              <a:gd name="connsiteX5" fmla="*/ 634621 w 1496704"/>
              <a:gd name="connsiteY5" fmla="*/ 363940 h 1053152"/>
              <a:gd name="connsiteX6" fmla="*/ 784746 w 1496704"/>
              <a:gd name="connsiteY6" fmla="*/ 923498 h 1053152"/>
              <a:gd name="connsiteX7" fmla="*/ 1003110 w 1496704"/>
              <a:gd name="connsiteY7" fmla="*/ 950794 h 1053152"/>
              <a:gd name="connsiteX8" fmla="*/ 852985 w 1496704"/>
              <a:gd name="connsiteY8" fmla="*/ 336644 h 1053152"/>
              <a:gd name="connsiteX9" fmla="*/ 852985 w 1496704"/>
              <a:gd name="connsiteY9" fmla="*/ 336644 h 105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6704" h="1053152">
                <a:moveTo>
                  <a:pt x="498143" y="104632"/>
                </a:moveTo>
                <a:cubicBezTo>
                  <a:pt x="249071" y="367351"/>
                  <a:pt x="0" y="630071"/>
                  <a:pt x="61415" y="787020"/>
                </a:cubicBezTo>
                <a:cubicBezTo>
                  <a:pt x="122830" y="943969"/>
                  <a:pt x="630071" y="1039504"/>
                  <a:pt x="866632" y="1046328"/>
                </a:cubicBezTo>
                <a:cubicBezTo>
                  <a:pt x="1103193" y="1053152"/>
                  <a:pt x="1496704" y="989462"/>
                  <a:pt x="1480782" y="827964"/>
                </a:cubicBezTo>
                <a:cubicBezTo>
                  <a:pt x="1464860" y="666466"/>
                  <a:pt x="912125" y="154674"/>
                  <a:pt x="771098" y="77337"/>
                </a:cubicBezTo>
                <a:cubicBezTo>
                  <a:pt x="630071" y="0"/>
                  <a:pt x="632346" y="222913"/>
                  <a:pt x="634621" y="363940"/>
                </a:cubicBezTo>
                <a:cubicBezTo>
                  <a:pt x="636896" y="504967"/>
                  <a:pt x="723331" y="825689"/>
                  <a:pt x="784746" y="923498"/>
                </a:cubicBezTo>
                <a:cubicBezTo>
                  <a:pt x="846161" y="1021307"/>
                  <a:pt x="991737" y="1048603"/>
                  <a:pt x="1003110" y="950794"/>
                </a:cubicBezTo>
                <a:cubicBezTo>
                  <a:pt x="1014483" y="852985"/>
                  <a:pt x="852985" y="336644"/>
                  <a:pt x="852985" y="336644"/>
                </a:cubicBezTo>
                <a:lnTo>
                  <a:pt x="852985" y="336644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653887" y="4362734"/>
            <a:ext cx="1355677" cy="1483058"/>
          </a:xfrm>
          <a:custGeom>
            <a:avLst/>
            <a:gdLst>
              <a:gd name="connsiteX0" fmla="*/ 586853 w 1355677"/>
              <a:gd name="connsiteY0" fmla="*/ 141027 h 1483058"/>
              <a:gd name="connsiteX1" fmla="*/ 95534 w 1355677"/>
              <a:gd name="connsiteY1" fmla="*/ 523165 h 1483058"/>
              <a:gd name="connsiteX2" fmla="*/ 27295 w 1355677"/>
              <a:gd name="connsiteY2" fmla="*/ 878006 h 1483058"/>
              <a:gd name="connsiteX3" fmla="*/ 259307 w 1355677"/>
              <a:gd name="connsiteY3" fmla="*/ 1437565 h 1483058"/>
              <a:gd name="connsiteX4" fmla="*/ 1228298 w 1355677"/>
              <a:gd name="connsiteY4" fmla="*/ 1150962 h 1483058"/>
              <a:gd name="connsiteX5" fmla="*/ 1023582 w 1355677"/>
              <a:gd name="connsiteY5" fmla="*/ 154675 h 1483058"/>
              <a:gd name="connsiteX6" fmla="*/ 614149 w 1355677"/>
              <a:gd name="connsiteY6" fmla="*/ 222914 h 1483058"/>
              <a:gd name="connsiteX7" fmla="*/ 559558 w 1355677"/>
              <a:gd name="connsiteY7" fmla="*/ 768824 h 1483058"/>
              <a:gd name="connsiteX8" fmla="*/ 300250 w 1355677"/>
              <a:gd name="connsiteY8" fmla="*/ 1219200 h 148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5677" h="1483058">
                <a:moveTo>
                  <a:pt x="586853" y="141027"/>
                </a:moveTo>
                <a:cubicBezTo>
                  <a:pt x="387823" y="270681"/>
                  <a:pt x="188794" y="400335"/>
                  <a:pt x="95534" y="523165"/>
                </a:cubicBezTo>
                <a:cubicBezTo>
                  <a:pt x="2274" y="645995"/>
                  <a:pt x="0" y="725606"/>
                  <a:pt x="27295" y="878006"/>
                </a:cubicBezTo>
                <a:cubicBezTo>
                  <a:pt x="54591" y="1030406"/>
                  <a:pt x="59140" y="1392072"/>
                  <a:pt x="259307" y="1437565"/>
                </a:cubicBezTo>
                <a:cubicBezTo>
                  <a:pt x="459474" y="1483058"/>
                  <a:pt x="1100919" y="1364777"/>
                  <a:pt x="1228298" y="1150962"/>
                </a:cubicBezTo>
                <a:cubicBezTo>
                  <a:pt x="1355677" y="937147"/>
                  <a:pt x="1125940" y="309350"/>
                  <a:pt x="1023582" y="154675"/>
                </a:cubicBezTo>
                <a:cubicBezTo>
                  <a:pt x="921224" y="0"/>
                  <a:pt x="691486" y="120556"/>
                  <a:pt x="614149" y="222914"/>
                </a:cubicBezTo>
                <a:cubicBezTo>
                  <a:pt x="536812" y="325272"/>
                  <a:pt x="611874" y="602776"/>
                  <a:pt x="559558" y="768824"/>
                </a:cubicBezTo>
                <a:cubicBezTo>
                  <a:pt x="507242" y="934872"/>
                  <a:pt x="403746" y="1077036"/>
                  <a:pt x="300250" y="121920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743880B5-99CB-4880-A238-766031A13FB0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90116" name="Text Box 3"/>
          <p:cNvSpPr txBox="1">
            <a:spLocks noChangeArrowheads="1"/>
          </p:cNvSpPr>
          <p:nvPr/>
        </p:nvSpPr>
        <p:spPr bwMode="auto">
          <a:xfrm>
            <a:off x="1143000" y="99060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Algorithm  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Euler for a graph having Euler cycle.</a:t>
            </a:r>
          </a:p>
          <a:p>
            <a:pPr eaLnBrk="0" hangingPunct="0"/>
            <a:r>
              <a:rPr 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Main 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</a:rPr>
              <a:t>Idea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:</a:t>
            </a:r>
            <a:r>
              <a:rPr lang="en-US" sz="2400" b="1" i="1" dirty="0" smtClean="0">
                <a:latin typeface="Times New Roman" pitchFamily="18" charset="0"/>
                <a:sym typeface="Wingdings" pitchFamily="2" charset="2"/>
              </a:rPr>
              <a:t> Splicing all sub-cycles</a:t>
            </a:r>
            <a:endParaRPr lang="en-US" sz="2400" b="1" dirty="0"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77000" y="2667000"/>
            <a:ext cx="243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 smtClean="0"/>
              <a:t>Copy G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b="1" dirty="0" smtClean="0">
                <a:sym typeface="Wingdings" pitchFamily="2" charset="2"/>
              </a:rPr>
              <a:t>cycle</a:t>
            </a:r>
          </a:p>
          <a:p>
            <a:pPr marL="342900" indent="-342900">
              <a:buAutoNum type="arabicParenBoth"/>
            </a:pPr>
            <a:r>
              <a:rPr lang="en-US" dirty="0" err="1" smtClean="0">
                <a:sym typeface="Wingdings" pitchFamily="2" charset="2"/>
              </a:rPr>
              <a:t>Contruct</a:t>
            </a:r>
            <a:r>
              <a:rPr lang="en-US" dirty="0" smtClean="0">
                <a:sym typeface="Wingdings" pitchFamily="2" charset="2"/>
              </a:rPr>
              <a:t> a </a:t>
            </a:r>
            <a:r>
              <a:rPr lang="en-US" b="1" dirty="0" smtClean="0">
                <a:sym typeface="Wingdings" pitchFamily="2" charset="2"/>
              </a:rPr>
              <a:t>cycle</a:t>
            </a:r>
            <a:r>
              <a:rPr lang="en-US" dirty="0" smtClean="0">
                <a:sym typeface="Wingdings" pitchFamily="2" charset="2"/>
              </a:rPr>
              <a:t> (1,2,3) then move others to </a:t>
            </a:r>
            <a:r>
              <a:rPr lang="en-US" b="1" dirty="0" smtClean="0">
                <a:sym typeface="Wingdings" pitchFamily="2" charset="2"/>
              </a:rPr>
              <a:t>H</a:t>
            </a:r>
          </a:p>
          <a:p>
            <a:pPr marL="342900" indent="-342900">
              <a:buAutoNum type="arabicParenBoth"/>
            </a:pPr>
            <a:r>
              <a:rPr lang="en-US" dirty="0" smtClean="0">
                <a:sym typeface="Wingdings" pitchFamily="2" charset="2"/>
              </a:rPr>
              <a:t>Loop until </a:t>
            </a:r>
            <a:r>
              <a:rPr lang="en-US" b="1" dirty="0" smtClean="0">
                <a:sym typeface="Wingdings" pitchFamily="2" charset="2"/>
              </a:rPr>
              <a:t>H</a:t>
            </a:r>
            <a:r>
              <a:rPr lang="en-US" dirty="0" smtClean="0">
                <a:sym typeface="Wingdings" pitchFamily="2" charset="2"/>
              </a:rPr>
              <a:t> having no edge: From a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common vertex </a:t>
            </a:r>
            <a:r>
              <a:rPr lang="en-US" dirty="0" smtClean="0">
                <a:sym typeface="Wingdings" pitchFamily="2" charset="2"/>
              </a:rPr>
              <a:t>(ex. 3) of </a:t>
            </a:r>
            <a:r>
              <a:rPr lang="en-US" b="1" dirty="0" smtClean="0">
                <a:sym typeface="Wingdings" pitchFamily="2" charset="2"/>
              </a:rPr>
              <a:t>cycle </a:t>
            </a:r>
            <a:r>
              <a:rPr lang="en-US" dirty="0" smtClean="0">
                <a:sym typeface="Wingdings" pitchFamily="2" charset="2"/>
              </a:rPr>
              <a:t>and </a:t>
            </a:r>
            <a:r>
              <a:rPr lang="en-US" b="1" dirty="0" smtClean="0">
                <a:sym typeface="Wingdings" pitchFamily="2" charset="2"/>
              </a:rPr>
              <a:t>H</a:t>
            </a:r>
            <a:r>
              <a:rPr lang="en-US" dirty="0" smtClean="0">
                <a:sym typeface="Wingdings" pitchFamily="2" charset="2"/>
              </a:rPr>
              <a:t>, construct a new cycle then splice this to </a:t>
            </a:r>
            <a:r>
              <a:rPr lang="en-US" b="1" dirty="0" smtClean="0">
                <a:sym typeface="Wingdings" pitchFamily="2" charset="2"/>
              </a:rPr>
              <a:t>cycle</a:t>
            </a:r>
            <a:r>
              <a:rPr lang="en-US" dirty="0" smtClean="0">
                <a:sym typeface="Wingdings" pitchFamily="2" charset="2"/>
              </a:rPr>
              <a:t>.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800"/>
            <a:ext cx="5686425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B9D67AE-87BB-4A6E-B40A-CAA93B3C87F1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14400"/>
            <a:ext cx="7543800" cy="2362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dirty="0" smtClean="0"/>
              <a:t>Some Real Graphs: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222" y="1295400"/>
            <a:ext cx="8428578" cy="4496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1819870"/>
            <a:ext cx="411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/>
            <a:r>
              <a:rPr lang="en-US" b="1" dirty="0" smtClean="0"/>
              <a:t>Approach 1: Managing every thing</a:t>
            </a:r>
          </a:p>
          <a:p>
            <a:pPr marL="225425" indent="-225425"/>
            <a:r>
              <a:rPr lang="en-US" dirty="0" smtClean="0"/>
              <a:t>- Vertex: a territory. </a:t>
            </a:r>
          </a:p>
          <a:p>
            <a:pPr marL="225425" indent="-225425"/>
            <a:r>
              <a:rPr lang="en-US" dirty="0" smtClean="0"/>
              <a:t>- Edge: Adjacency of 2 territories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" y="5505271"/>
            <a:ext cx="426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Approach 2: Managing roads only</a:t>
            </a:r>
          </a:p>
          <a:p>
            <a:r>
              <a:rPr lang="en-US" dirty="0" smtClean="0"/>
              <a:t>- Vertex: a crossroad. </a:t>
            </a:r>
          </a:p>
          <a:p>
            <a:r>
              <a:rPr lang="en-US" dirty="0" smtClean="0"/>
              <a:t>- Edge: road connecting 2 crossroads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33400" y="4191000"/>
            <a:ext cx="762000" cy="16764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38200" y="4267200"/>
            <a:ext cx="838200" cy="16002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33400" y="4267200"/>
            <a:ext cx="990600" cy="1905000"/>
          </a:xfrm>
          <a:prstGeom prst="straightConnector1">
            <a:avLst/>
          </a:prstGeom>
          <a:ln w="28575"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36B0FF7-FF1C-48E6-98BF-25C258429990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91140" name="Text Box 3"/>
          <p:cNvSpPr txBox="1">
            <a:spLocks noChangeArrowheads="1"/>
          </p:cNvSpPr>
          <p:nvPr/>
        </p:nvSpPr>
        <p:spPr bwMode="auto">
          <a:xfrm>
            <a:off x="225425" y="1647825"/>
            <a:ext cx="89185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Algorithm  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</a:rPr>
              <a:t>Euler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</a:rPr>
              <a:t>G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</a:p>
          <a:p>
            <a:pPr eaLnBrk="0" hangingPunct="0"/>
            <a:r>
              <a:rPr lang="en-US" sz="2400" b="1" dirty="0" smtClean="0">
                <a:latin typeface="Times New Roman" pitchFamily="18" charset="0"/>
              </a:rPr>
              <a:t>Input</a:t>
            </a:r>
            <a:r>
              <a:rPr lang="en-US" sz="2400" dirty="0">
                <a:latin typeface="Times New Roman" pitchFamily="18" charset="0"/>
              </a:rPr>
              <a:t>: Connected graph </a:t>
            </a:r>
            <a:r>
              <a:rPr lang="en-US" sz="2400" i="1" dirty="0">
                <a:latin typeface="Times New Roman" pitchFamily="18" charset="0"/>
              </a:rPr>
              <a:t>G </a:t>
            </a:r>
            <a:r>
              <a:rPr lang="en-US" sz="2400" dirty="0">
                <a:latin typeface="Times New Roman" pitchFamily="18" charset="0"/>
              </a:rPr>
              <a:t>with all vertices having even degrees</a:t>
            </a:r>
          </a:p>
          <a:p>
            <a:pPr eaLnBrk="0" hangingPunct="0"/>
            <a:r>
              <a:rPr lang="en-US" sz="2400" b="1" dirty="0" smtClean="0">
                <a:latin typeface="Times New Roman" pitchFamily="18" charset="0"/>
              </a:rPr>
              <a:t>Output</a:t>
            </a:r>
            <a:r>
              <a:rPr lang="en-US" sz="2400" dirty="0">
                <a:latin typeface="Times New Roman" pitchFamily="18" charset="0"/>
              </a:rPr>
              <a:t>: Euler cycle</a:t>
            </a:r>
            <a:br>
              <a:rPr lang="en-US" sz="2400" dirty="0">
                <a:latin typeface="Times New Roman" pitchFamily="18" charset="0"/>
              </a:rPr>
            </a:br>
            <a:r>
              <a:rPr lang="en-US" sz="2400" dirty="0">
                <a:latin typeface="Times New Roman" pitchFamily="18" charset="0"/>
              </a:rPr>
              <a:t>Construct a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sz="2400" dirty="0">
                <a:latin typeface="Times New Roman" pitchFamily="18" charset="0"/>
              </a:rPr>
              <a:t> in </a:t>
            </a:r>
            <a:r>
              <a:rPr lang="en-US" sz="2400" i="1" dirty="0">
                <a:latin typeface="Times New Roman" pitchFamily="18" charset="0"/>
              </a:rPr>
              <a:t>G</a:t>
            </a:r>
            <a:endParaRPr lang="en-US" sz="2400" dirty="0">
              <a:latin typeface="Times New Roman" pitchFamily="18" charset="0"/>
            </a:endParaRP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Remove all the edges of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from </a:t>
            </a:r>
            <a:r>
              <a:rPr lang="en-US" sz="2400" i="1" dirty="0">
                <a:latin typeface="Times New Roman" pitchFamily="18" charset="0"/>
              </a:rPr>
              <a:t>G</a:t>
            </a:r>
            <a:r>
              <a:rPr lang="en-US" sz="2400" dirty="0">
                <a:latin typeface="Times New Roman" pitchFamily="18" charset="0"/>
              </a:rPr>
              <a:t> to get </a:t>
            </a:r>
            <a:r>
              <a:rPr lang="en-US" sz="2400" dirty="0" err="1">
                <a:latin typeface="Times New Roman" pitchFamily="18" charset="0"/>
              </a:rPr>
              <a:t>subgraph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</a:rPr>
              <a:t>H</a:t>
            </a:r>
            <a:endParaRPr lang="en-US" sz="2400" dirty="0">
              <a:latin typeface="Times New Roman" pitchFamily="18" charset="0"/>
            </a:endParaRP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while </a:t>
            </a:r>
            <a:r>
              <a:rPr lang="en-US" sz="2400" i="1" dirty="0">
                <a:latin typeface="Times New Roman" pitchFamily="18" charset="0"/>
              </a:rPr>
              <a:t>H</a:t>
            </a:r>
            <a:r>
              <a:rPr lang="en-US" sz="2400" dirty="0">
                <a:latin typeface="Times New Roman" pitchFamily="18" charset="0"/>
              </a:rPr>
              <a:t> has edges</a:t>
            </a: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       find a non-isolated vertex </a:t>
            </a:r>
            <a:r>
              <a:rPr lang="en-US" sz="2400" i="1" dirty="0">
                <a:latin typeface="Times New Roman" pitchFamily="18" charset="0"/>
              </a:rPr>
              <a:t>v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that is both in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sz="2400" dirty="0">
                <a:latin typeface="Times New Roman" pitchFamily="18" charset="0"/>
              </a:rPr>
              <a:t> and in </a:t>
            </a:r>
            <a:r>
              <a:rPr lang="en-US" sz="2400" i="1" dirty="0">
                <a:latin typeface="Times New Roman" pitchFamily="18" charset="0"/>
              </a:rPr>
              <a:t>H </a:t>
            </a: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//the existence of such a vertex is guaranteed by </a:t>
            </a:r>
            <a:r>
              <a:rPr lang="en-US" sz="2400" i="1" dirty="0">
                <a:latin typeface="Times New Roman" pitchFamily="18" charset="0"/>
              </a:rPr>
              <a:t>G’</a:t>
            </a:r>
            <a:r>
              <a:rPr lang="en-US" sz="2400" dirty="0">
                <a:latin typeface="Times New Roman" pitchFamily="18" charset="0"/>
              </a:rPr>
              <a:t>s connectivity</a:t>
            </a: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construct </a:t>
            </a:r>
            <a:r>
              <a:rPr lang="en-US" sz="2400" i="1" dirty="0" err="1">
                <a:latin typeface="Times New Roman" pitchFamily="18" charset="0"/>
              </a:rPr>
              <a:t>subcycle</a:t>
            </a:r>
            <a:r>
              <a:rPr lang="en-US" sz="2400" i="1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in </a:t>
            </a:r>
            <a:r>
              <a:rPr lang="en-US" sz="2400" i="1" dirty="0">
                <a:latin typeface="Times New Roman" pitchFamily="18" charset="0"/>
              </a:rPr>
              <a:t>H</a:t>
            </a:r>
            <a:endParaRPr lang="en-US" sz="2400" dirty="0">
              <a:latin typeface="Times New Roman" pitchFamily="18" charset="0"/>
            </a:endParaRP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splice </a:t>
            </a:r>
            <a:r>
              <a:rPr lang="en-US" sz="2400" i="1" dirty="0" err="1">
                <a:latin typeface="Times New Roman" pitchFamily="18" charset="0"/>
              </a:rPr>
              <a:t>subcycle</a:t>
            </a:r>
            <a:r>
              <a:rPr lang="en-US" sz="2400" dirty="0">
                <a:latin typeface="Times New Roman" pitchFamily="18" charset="0"/>
              </a:rPr>
              <a:t> into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at </a:t>
            </a:r>
            <a:r>
              <a:rPr lang="en-US" sz="2400" i="1" dirty="0">
                <a:latin typeface="Times New Roman" pitchFamily="18" charset="0"/>
              </a:rPr>
              <a:t>v</a:t>
            </a: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remove all the edges of </a:t>
            </a:r>
            <a:r>
              <a:rPr lang="en-US" sz="2400" i="1" dirty="0" err="1">
                <a:latin typeface="Times New Roman" pitchFamily="18" charset="0"/>
              </a:rPr>
              <a:t>subcycle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from</a:t>
            </a:r>
            <a:r>
              <a:rPr lang="en-US" i="1" dirty="0">
                <a:latin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</a:rPr>
              <a:t>H</a:t>
            </a: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return </a:t>
            </a:r>
            <a:r>
              <a:rPr lang="en-US" sz="2400" i="1" dirty="0">
                <a:latin typeface="Times New Roman" pitchFamily="18" charset="0"/>
              </a:rPr>
              <a:t>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543800" cy="990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 smtClean="0">
                <a:solidFill>
                  <a:srgbClr val="CC3300"/>
                </a:solidFill>
              </a:rPr>
              <a:t>Algorithm for finding an Euler cycle from the vertex X using stack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7306855-986D-4A7D-8E0C-D375E7890FD1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92165" name="Text Box 3"/>
          <p:cNvSpPr txBox="1">
            <a:spLocks noChangeArrowheads="1"/>
          </p:cNvSpPr>
          <p:nvPr/>
        </p:nvSpPr>
        <p:spPr bwMode="auto">
          <a:xfrm>
            <a:off x="457200" y="1849438"/>
            <a:ext cx="83820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Algorithm  </a:t>
            </a:r>
            <a:r>
              <a:rPr lang="en-US" b="1" i="1" dirty="0" smtClean="0">
                <a:solidFill>
                  <a:srgbClr val="FF0000"/>
                </a:solidFill>
                <a:latin typeface="Times New Roman" pitchFamily="18" charset="0"/>
              </a:rPr>
              <a:t>Euler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b="1" i="1" dirty="0" smtClean="0">
                <a:solidFill>
                  <a:srgbClr val="FF0000"/>
                </a:solidFill>
                <a:latin typeface="Times New Roman" pitchFamily="18" charset="0"/>
              </a:rPr>
              <a:t>G, start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b="1" dirty="0">
              <a:solidFill>
                <a:srgbClr val="FF0000"/>
              </a:solidFill>
              <a:latin typeface="Times New Roman" pitchFamily="18" charset="0"/>
            </a:endParaRPr>
          </a:p>
          <a:p>
            <a:pPr eaLnBrk="0" hangingPunct="0"/>
            <a:r>
              <a:rPr lang="en-US" dirty="0">
                <a:latin typeface="Times New Roman" pitchFamily="18" charset="0"/>
              </a:rPr>
              <a:t>//Input: Connected graph </a:t>
            </a:r>
            <a:r>
              <a:rPr lang="en-US" i="1" dirty="0">
                <a:latin typeface="Times New Roman" pitchFamily="18" charset="0"/>
              </a:rPr>
              <a:t>G </a:t>
            </a:r>
            <a:r>
              <a:rPr lang="en-US" dirty="0">
                <a:latin typeface="Times New Roman" pitchFamily="18" charset="0"/>
              </a:rPr>
              <a:t>with all vertices having even degrees</a:t>
            </a:r>
          </a:p>
          <a:p>
            <a:pPr eaLnBrk="0" hangingPunct="0"/>
            <a:r>
              <a:rPr lang="en-US" dirty="0">
                <a:latin typeface="Times New Roman" pitchFamily="18" charset="0"/>
              </a:rPr>
              <a:t>//Output: Euler cycle</a:t>
            </a:r>
            <a:br>
              <a:rPr lang="en-US" dirty="0">
                <a:latin typeface="Times New Roman" pitchFamily="18" charset="0"/>
              </a:rPr>
            </a:br>
            <a:endParaRPr lang="en-US" dirty="0">
              <a:latin typeface="Times New Roman" pitchFamily="18" charset="0"/>
            </a:endParaRPr>
          </a:p>
          <a:p>
            <a:r>
              <a:rPr lang="en-US" altLang="ko-KR" dirty="0">
                <a:ea typeface="굴림" pitchFamily="34" charset="-127"/>
              </a:rPr>
              <a:t>declare a stack </a:t>
            </a:r>
            <a:r>
              <a:rPr lang="en-US" altLang="ko-KR" dirty="0" smtClean="0">
                <a:ea typeface="굴림" pitchFamily="34" charset="-127"/>
              </a:rPr>
              <a:t>S </a:t>
            </a:r>
            <a:r>
              <a:rPr lang="en-US" altLang="ko-KR" dirty="0">
                <a:ea typeface="굴림" pitchFamily="34" charset="-127"/>
              </a:rPr>
              <a:t>of </a:t>
            </a:r>
            <a:r>
              <a:rPr lang="en-US" altLang="ko-KR" dirty="0" smtClean="0">
                <a:ea typeface="굴림" pitchFamily="34" charset="-127"/>
              </a:rPr>
              <a:t>vertices which will be examined</a:t>
            </a:r>
            <a:endParaRPr lang="en-US" altLang="ko-KR" dirty="0">
              <a:ea typeface="굴림" pitchFamily="34" charset="-127"/>
            </a:endParaRPr>
          </a:p>
          <a:p>
            <a:r>
              <a:rPr lang="en-US" altLang="ko-KR" dirty="0">
                <a:ea typeface="굴림" pitchFamily="34" charset="-127"/>
              </a:rPr>
              <a:t>declare empty array E (which will contain Euler cycle)</a:t>
            </a:r>
          </a:p>
          <a:p>
            <a:r>
              <a:rPr lang="en-US" altLang="ko-KR" dirty="0">
                <a:ea typeface="굴림" pitchFamily="34" charset="-127"/>
              </a:rPr>
              <a:t>push the vertex </a:t>
            </a:r>
            <a:r>
              <a:rPr lang="en-US" altLang="ko-KR" b="1" dirty="0" smtClean="0">
                <a:ea typeface="굴림" pitchFamily="34" charset="-127"/>
              </a:rPr>
              <a:t>start </a:t>
            </a:r>
            <a:r>
              <a:rPr lang="en-US" altLang="ko-KR" dirty="0" smtClean="0">
                <a:ea typeface="굴림" pitchFamily="34" charset="-127"/>
              </a:rPr>
              <a:t>to </a:t>
            </a:r>
            <a:r>
              <a:rPr lang="en-US" altLang="ko-KR" dirty="0">
                <a:ea typeface="굴림" pitchFamily="34" charset="-127"/>
              </a:rPr>
              <a:t>S</a:t>
            </a:r>
          </a:p>
          <a:p>
            <a:r>
              <a:rPr lang="en-US" altLang="ko-KR" dirty="0">
                <a:ea typeface="굴림" pitchFamily="34" charset="-127"/>
              </a:rPr>
              <a:t>while(S is not empty) {</a:t>
            </a:r>
          </a:p>
          <a:p>
            <a:r>
              <a:rPr lang="en-US" altLang="ko-KR" dirty="0">
                <a:ea typeface="굴림" pitchFamily="34" charset="-127"/>
              </a:rPr>
              <a:t>    </a:t>
            </a:r>
            <a:r>
              <a:rPr lang="en-US" altLang="ko-KR" dirty="0" smtClean="0">
                <a:ea typeface="굴림" pitchFamily="34" charset="-127"/>
              </a:rPr>
              <a:t>u= the vertex on the top of </a:t>
            </a:r>
            <a:r>
              <a:rPr lang="en-US" altLang="ko-KR" dirty="0">
                <a:ea typeface="굴림" pitchFamily="34" charset="-127"/>
              </a:rPr>
              <a:t>the stack S </a:t>
            </a:r>
          </a:p>
          <a:p>
            <a:r>
              <a:rPr lang="en-US" altLang="ko-KR" dirty="0">
                <a:ea typeface="굴림" pitchFamily="34" charset="-127"/>
              </a:rPr>
              <a:t>    if </a:t>
            </a:r>
            <a:r>
              <a:rPr lang="en-US" altLang="ko-KR" dirty="0" smtClean="0">
                <a:ea typeface="굴림" pitchFamily="34" charset="-127"/>
              </a:rPr>
              <a:t>(u </a:t>
            </a:r>
            <a:r>
              <a:rPr lang="en-US" altLang="ko-KR" dirty="0">
                <a:ea typeface="굴림" pitchFamily="34" charset="-127"/>
              </a:rPr>
              <a:t>is isolated) then remove it from the stack and put it to E</a:t>
            </a:r>
          </a:p>
          <a:p>
            <a:r>
              <a:rPr lang="en-US" altLang="ko-KR" dirty="0">
                <a:ea typeface="굴림" pitchFamily="34" charset="-127"/>
              </a:rPr>
              <a:t>   else</a:t>
            </a:r>
          </a:p>
          <a:p>
            <a:r>
              <a:rPr lang="en-US" altLang="ko-KR" dirty="0">
                <a:ea typeface="굴림" pitchFamily="34" charset="-127"/>
              </a:rPr>
              <a:t>       </a:t>
            </a:r>
            <a:r>
              <a:rPr lang="en-US" altLang="ko-KR" dirty="0" smtClean="0">
                <a:ea typeface="굴림" pitchFamily="34" charset="-127"/>
              </a:rPr>
              <a:t>v= an arbitrary vertex which </a:t>
            </a:r>
            <a:r>
              <a:rPr lang="en-US" altLang="ko-KR" dirty="0">
                <a:ea typeface="굴림" pitchFamily="34" charset="-127"/>
              </a:rPr>
              <a:t>is </a:t>
            </a:r>
            <a:r>
              <a:rPr lang="en-US" altLang="ko-KR" dirty="0" smtClean="0">
                <a:ea typeface="굴림" pitchFamily="34" charset="-127"/>
              </a:rPr>
              <a:t>adjacent </a:t>
            </a:r>
            <a:r>
              <a:rPr lang="en-US" altLang="ko-KR" dirty="0">
                <a:ea typeface="굴림" pitchFamily="34" charset="-127"/>
              </a:rPr>
              <a:t>to </a:t>
            </a:r>
            <a:r>
              <a:rPr lang="en-US" altLang="ko-KR" dirty="0" smtClean="0">
                <a:ea typeface="굴림" pitchFamily="34" charset="-127"/>
              </a:rPr>
              <a:t>u,</a:t>
            </a:r>
          </a:p>
          <a:p>
            <a:r>
              <a:rPr lang="en-US" altLang="ko-KR" dirty="0" smtClean="0">
                <a:ea typeface="굴림" pitchFamily="34" charset="-127"/>
              </a:rPr>
              <a:t>      </a:t>
            </a:r>
            <a:r>
              <a:rPr lang="en-US" altLang="ko-KR" dirty="0">
                <a:ea typeface="굴림" pitchFamily="34" charset="-127"/>
              </a:rPr>
              <a:t>push </a:t>
            </a:r>
            <a:r>
              <a:rPr lang="en-US" altLang="ko-KR" dirty="0" smtClean="0">
                <a:ea typeface="굴림" pitchFamily="34" charset="-127"/>
              </a:rPr>
              <a:t>v to S</a:t>
            </a:r>
          </a:p>
          <a:p>
            <a:r>
              <a:rPr lang="en-US" altLang="ko-KR" dirty="0" smtClean="0">
                <a:ea typeface="굴림" pitchFamily="34" charset="-127"/>
              </a:rPr>
              <a:t>      Remove  edges (u, v) and (</a:t>
            </a:r>
            <a:r>
              <a:rPr lang="en-US" altLang="ko-KR" dirty="0" err="1" smtClean="0">
                <a:ea typeface="굴림" pitchFamily="34" charset="-127"/>
              </a:rPr>
              <a:t>v,u</a:t>
            </a:r>
            <a:r>
              <a:rPr lang="en-US" altLang="ko-KR" dirty="0" smtClean="0">
                <a:ea typeface="굴림" pitchFamily="34" charset="-127"/>
              </a:rPr>
              <a:t>) </a:t>
            </a:r>
            <a:r>
              <a:rPr lang="en-US" altLang="ko-KR" dirty="0">
                <a:ea typeface="굴림" pitchFamily="34" charset="-127"/>
              </a:rPr>
              <a:t>from the graph   </a:t>
            </a:r>
          </a:p>
          <a:p>
            <a:r>
              <a:rPr lang="en-US" altLang="ko-KR" dirty="0">
                <a:ea typeface="굴림" pitchFamily="34" charset="-127"/>
              </a:rPr>
              <a:t> }</a:t>
            </a:r>
          </a:p>
          <a:p>
            <a:r>
              <a:rPr lang="en-US" altLang="ko-KR" dirty="0" smtClean="0">
                <a:ea typeface="굴림" pitchFamily="34" charset="-127"/>
              </a:rPr>
              <a:t>Vertices in E form a </a:t>
            </a:r>
            <a:r>
              <a:rPr lang="en-US" altLang="ko-KR" dirty="0">
                <a:ea typeface="굴림" pitchFamily="34" charset="-127"/>
              </a:rPr>
              <a:t>Euler cycle of the graph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1752600"/>
            <a:ext cx="1981200" cy="4524315"/>
          </a:xfrm>
          <a:prstGeom prst="rect">
            <a:avLst/>
          </a:prstGeom>
          <a:noFill/>
          <a:ln>
            <a:solidFill>
              <a:srgbClr val="66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00CC"/>
                </a:solidFill>
              </a:rPr>
              <a:t>Chuyển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các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chu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trình</a:t>
            </a:r>
            <a:r>
              <a:rPr lang="en-US" sz="2400" b="1" dirty="0" smtClean="0">
                <a:solidFill>
                  <a:srgbClr val="0000CC"/>
                </a:solidFill>
              </a:rPr>
              <a:t> con </a:t>
            </a:r>
            <a:r>
              <a:rPr lang="en-US" sz="2400" b="1" dirty="0" err="1" smtClean="0">
                <a:solidFill>
                  <a:srgbClr val="0000CC"/>
                </a:solidFill>
              </a:rPr>
              <a:t>vào</a:t>
            </a:r>
            <a:r>
              <a:rPr lang="en-US" sz="2400" b="1" dirty="0" smtClean="0">
                <a:solidFill>
                  <a:srgbClr val="0000CC"/>
                </a:solidFill>
              </a:rPr>
              <a:t> stack, </a:t>
            </a:r>
            <a:r>
              <a:rPr lang="en-US" sz="2400" b="1" dirty="0" err="1" smtClean="0">
                <a:solidFill>
                  <a:srgbClr val="0000CC"/>
                </a:solidFill>
              </a:rPr>
              <a:t>giảm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bậc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mỗi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đỉnh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của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các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chu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trình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này</a:t>
            </a:r>
            <a:r>
              <a:rPr lang="en-US" sz="2400" b="1" dirty="0" smtClean="0">
                <a:solidFill>
                  <a:srgbClr val="0000CC"/>
                </a:solidFill>
              </a:rPr>
              <a:t> 2 </a:t>
            </a:r>
            <a:r>
              <a:rPr lang="en-US" sz="2400" b="1" dirty="0" err="1" smtClean="0">
                <a:solidFill>
                  <a:srgbClr val="0000CC"/>
                </a:solidFill>
              </a:rPr>
              <a:t>đơn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vị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cho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đến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khi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bậc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của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đỉnh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bằng</a:t>
            </a:r>
            <a:r>
              <a:rPr lang="en-US" sz="2400" b="1" dirty="0" smtClean="0">
                <a:solidFill>
                  <a:srgbClr val="0000CC"/>
                </a:solidFill>
              </a:rPr>
              <a:t> 0.</a:t>
            </a:r>
            <a:endParaRPr lang="en-US" sz="2400" b="1" dirty="0">
              <a:solidFill>
                <a:srgbClr val="0000CC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38800" y="5334000"/>
            <a:ext cx="1371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209800" y="3124200"/>
            <a:ext cx="4800600" cy="2133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3- Demo </a:t>
            </a:r>
            <a:r>
              <a:rPr lang="en-US" dirty="0" smtClean="0"/>
              <a:t>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686662"/>
            <a:ext cx="2828926" cy="599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7432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Implementations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14600" y="57150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Input/</a:t>
            </a:r>
          </a:p>
          <a:p>
            <a:r>
              <a:rPr lang="en-US" b="1" dirty="0" smtClean="0"/>
              <a:t>output files</a:t>
            </a:r>
            <a:endParaRPr lang="en-US" b="1" dirty="0"/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990600"/>
            <a:ext cx="1847850" cy="3241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4267201"/>
            <a:ext cx="3764140" cy="92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2971800" y="1066800"/>
            <a:ext cx="3962400" cy="1600200"/>
            <a:chOff x="4572000" y="2590800"/>
            <a:chExt cx="3962400" cy="1600200"/>
          </a:xfrm>
        </p:grpSpPr>
        <p:sp>
          <p:nvSpPr>
            <p:cNvPr id="15" name="Oval 14"/>
            <p:cNvSpPr/>
            <p:nvPr/>
          </p:nvSpPr>
          <p:spPr>
            <a:xfrm>
              <a:off x="4572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715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858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572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715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858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F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001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G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8001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H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Connector 22"/>
            <p:cNvCxnSpPr>
              <a:stCxn id="15" idx="4"/>
              <a:endCxn id="18" idx="0"/>
            </p:cNvCxnSpPr>
            <p:nvPr/>
          </p:nvCxnSpPr>
          <p:spPr>
            <a:xfrm>
              <a:off x="4838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6"/>
              <a:endCxn id="16" idx="2"/>
            </p:cNvCxnSpPr>
            <p:nvPr/>
          </p:nvCxnSpPr>
          <p:spPr>
            <a:xfrm>
              <a:off x="5105400" y="2819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16" idx="1"/>
            </p:cNvCxnSpPr>
            <p:nvPr/>
          </p:nvCxnSpPr>
          <p:spPr>
            <a:xfrm flipV="1">
              <a:off x="5029200" y="2657755"/>
              <a:ext cx="763915" cy="9246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027285" y="2971800"/>
              <a:ext cx="763915" cy="9246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8" idx="7"/>
              <a:endCxn id="16" idx="3"/>
            </p:cNvCxnSpPr>
            <p:nvPr/>
          </p:nvCxnSpPr>
          <p:spPr>
            <a:xfrm flipV="1">
              <a:off x="5027285" y="2981045"/>
              <a:ext cx="765830" cy="81971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0"/>
              <a:endCxn id="16" idx="4"/>
            </p:cNvCxnSpPr>
            <p:nvPr/>
          </p:nvCxnSpPr>
          <p:spPr>
            <a:xfrm flipV="1">
              <a:off x="5981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2"/>
              <a:endCxn id="16" idx="6"/>
            </p:cNvCxnSpPr>
            <p:nvPr/>
          </p:nvCxnSpPr>
          <p:spPr>
            <a:xfrm flipH="1">
              <a:off x="6248400" y="2819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9" idx="6"/>
              <a:endCxn id="20" idx="2"/>
            </p:cNvCxnSpPr>
            <p:nvPr/>
          </p:nvCxnSpPr>
          <p:spPr>
            <a:xfrm>
              <a:off x="6248400" y="3962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0" idx="0"/>
              <a:endCxn id="17" idx="4"/>
            </p:cNvCxnSpPr>
            <p:nvPr/>
          </p:nvCxnSpPr>
          <p:spPr>
            <a:xfrm flipV="1">
              <a:off x="7124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0" idx="7"/>
              <a:endCxn id="21" idx="3"/>
            </p:cNvCxnSpPr>
            <p:nvPr/>
          </p:nvCxnSpPr>
          <p:spPr>
            <a:xfrm flipV="1">
              <a:off x="7313285" y="2981045"/>
              <a:ext cx="765830" cy="81971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162800" y="2819400"/>
              <a:ext cx="840115" cy="9144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7389485" y="3048000"/>
              <a:ext cx="840115" cy="9144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0" idx="6"/>
              <a:endCxn id="22" idx="2"/>
            </p:cNvCxnSpPr>
            <p:nvPr/>
          </p:nvCxnSpPr>
          <p:spPr>
            <a:xfrm>
              <a:off x="7391400" y="3962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2" idx="0"/>
              <a:endCxn id="21" idx="4"/>
            </p:cNvCxnSpPr>
            <p:nvPr/>
          </p:nvCxnSpPr>
          <p:spPr>
            <a:xfrm flipV="1">
              <a:off x="8267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2424" y="5181600"/>
            <a:ext cx="5191576" cy="92392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143000"/>
            <a:ext cx="8344292" cy="52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191" y="1219200"/>
            <a:ext cx="883762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31" y="1752600"/>
            <a:ext cx="908093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34" y="1143000"/>
            <a:ext cx="877733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667538"/>
            <a:ext cx="8686800" cy="419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219200" y="316468"/>
            <a:ext cx="32004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Euler_Graph_Test.java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00"/>
            <a:ext cx="67437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752600"/>
            <a:ext cx="1847850" cy="3241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219200" y="316468"/>
            <a:ext cx="32004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Euler_Graph_Test.java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4" y="1156958"/>
            <a:ext cx="8410576" cy="410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705476"/>
            <a:ext cx="3764140" cy="92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138" y="4657726"/>
            <a:ext cx="5940862" cy="105727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B9D67AE-87BB-4A6E-B40A-CAA93B3C87F1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219200"/>
            <a:ext cx="7696200" cy="3810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 smtClean="0"/>
              <a:t>Graph Classification: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Based on direction of edges: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Based on number of edges connection two vertices.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Based on whether  or not edges are evaluated. An edge may have proper data (a number).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b="1" dirty="0" smtClean="0">
                <a:sym typeface="Wingdings" pitchFamily="2" charset="2"/>
              </a:rPr>
              <a:t> Mix graph: a graph having multiple properties. 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 Hamilton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8A9AE82-2C26-4594-BE09-719DAAC83C33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93188" name="Text Box 3"/>
          <p:cNvSpPr txBox="1">
            <a:spLocks noChangeArrowheads="1"/>
          </p:cNvSpPr>
          <p:nvPr/>
        </p:nvSpPr>
        <p:spPr bwMode="auto">
          <a:xfrm>
            <a:off x="1143000" y="762000"/>
            <a:ext cx="7924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FF3300"/>
                </a:solidFill>
                <a:latin typeface="Times New Roman" pitchFamily="18" charset="0"/>
              </a:rPr>
              <a:t>Hamilton cycle</a:t>
            </a:r>
            <a:r>
              <a:rPr lang="en-US" sz="2800" dirty="0">
                <a:latin typeface="Times New Roman" pitchFamily="18" charset="0"/>
              </a:rPr>
              <a:t>: visits every vertex of the graph exactly once before  returning, as the last step, to the starting  vertex.</a:t>
            </a:r>
          </a:p>
        </p:txBody>
      </p:sp>
      <p:sp>
        <p:nvSpPr>
          <p:cNvPr id="93189" name="Text Box 4"/>
          <p:cNvSpPr txBox="1">
            <a:spLocks noChangeArrowheads="1"/>
          </p:cNvSpPr>
          <p:nvPr/>
        </p:nvSpPr>
        <p:spPr bwMode="auto">
          <a:xfrm>
            <a:off x="914400" y="2438400"/>
            <a:ext cx="1468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Examples</a:t>
            </a:r>
            <a:r>
              <a:rPr lang="en-US" sz="2400">
                <a:latin typeface="Times New Roman" pitchFamily="18" charset="0"/>
              </a:rPr>
              <a:t>:</a:t>
            </a:r>
          </a:p>
        </p:txBody>
      </p:sp>
      <p:grpSp>
        <p:nvGrpSpPr>
          <p:cNvPr id="93190" name="Group 5"/>
          <p:cNvGrpSpPr>
            <a:grpSpLocks/>
          </p:cNvGrpSpPr>
          <p:nvPr/>
        </p:nvGrpSpPr>
        <p:grpSpPr bwMode="auto">
          <a:xfrm>
            <a:off x="5792787" y="2362200"/>
            <a:ext cx="1981200" cy="838200"/>
            <a:chOff x="624" y="3024"/>
            <a:chExt cx="1248" cy="528"/>
          </a:xfrm>
        </p:grpSpPr>
        <p:sp>
          <p:nvSpPr>
            <p:cNvPr id="93206" name="Oval 6"/>
            <p:cNvSpPr>
              <a:spLocks noChangeArrowheads="1"/>
            </p:cNvSpPr>
            <p:nvPr/>
          </p:nvSpPr>
          <p:spPr bwMode="auto">
            <a:xfrm>
              <a:off x="624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7" name="Oval 7"/>
            <p:cNvSpPr>
              <a:spLocks noChangeArrowheads="1"/>
            </p:cNvSpPr>
            <p:nvPr/>
          </p:nvSpPr>
          <p:spPr bwMode="auto">
            <a:xfrm>
              <a:off x="624" y="35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8" name="Oval 8"/>
            <p:cNvSpPr>
              <a:spLocks noChangeArrowheads="1"/>
            </p:cNvSpPr>
            <p:nvPr/>
          </p:nvSpPr>
          <p:spPr bwMode="auto">
            <a:xfrm>
              <a:off x="1824" y="35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9" name="Oval 9"/>
            <p:cNvSpPr>
              <a:spLocks noChangeArrowheads="1"/>
            </p:cNvSpPr>
            <p:nvPr/>
          </p:nvSpPr>
          <p:spPr bwMode="auto">
            <a:xfrm>
              <a:off x="1248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0" name="Oval 10"/>
            <p:cNvSpPr>
              <a:spLocks noChangeArrowheads="1"/>
            </p:cNvSpPr>
            <p:nvPr/>
          </p:nvSpPr>
          <p:spPr bwMode="auto">
            <a:xfrm>
              <a:off x="1824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1" name="Line 11"/>
            <p:cNvSpPr>
              <a:spLocks noChangeShapeType="1"/>
            </p:cNvSpPr>
            <p:nvPr/>
          </p:nvSpPr>
          <p:spPr bwMode="auto">
            <a:xfrm>
              <a:off x="672" y="3072"/>
              <a:ext cx="115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2" name="Line 12"/>
            <p:cNvSpPr>
              <a:spLocks noChangeShapeType="1"/>
            </p:cNvSpPr>
            <p:nvPr/>
          </p:nvSpPr>
          <p:spPr bwMode="auto">
            <a:xfrm>
              <a:off x="672" y="3552"/>
              <a:ext cx="115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3" name="Line 13"/>
            <p:cNvSpPr>
              <a:spLocks noChangeShapeType="1"/>
            </p:cNvSpPr>
            <p:nvPr/>
          </p:nvSpPr>
          <p:spPr bwMode="auto">
            <a:xfrm>
              <a:off x="672" y="3072"/>
              <a:ext cx="576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4" name="Line 14"/>
            <p:cNvSpPr>
              <a:spLocks noChangeShapeType="1"/>
            </p:cNvSpPr>
            <p:nvPr/>
          </p:nvSpPr>
          <p:spPr bwMode="auto">
            <a:xfrm flipH="1">
              <a:off x="672" y="3312"/>
              <a:ext cx="576" cy="24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5" name="Line 15"/>
            <p:cNvSpPr>
              <a:spLocks noChangeShapeType="1"/>
            </p:cNvSpPr>
            <p:nvPr/>
          </p:nvSpPr>
          <p:spPr bwMode="auto">
            <a:xfrm flipV="1">
              <a:off x="1296" y="3072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6" name="Line 16"/>
            <p:cNvSpPr>
              <a:spLocks noChangeShapeType="1"/>
            </p:cNvSpPr>
            <p:nvPr/>
          </p:nvSpPr>
          <p:spPr bwMode="auto">
            <a:xfrm>
              <a:off x="1296" y="3312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7" name="Line 17"/>
            <p:cNvSpPr>
              <a:spLocks noChangeShapeType="1"/>
            </p:cNvSpPr>
            <p:nvPr/>
          </p:nvSpPr>
          <p:spPr bwMode="auto">
            <a:xfrm>
              <a:off x="1824" y="3072"/>
              <a:ext cx="0" cy="4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93191" name="Picture 18"/>
          <p:cNvPicPr>
            <a:picLocks noChangeAspect="1" noChangeArrowheads="1"/>
          </p:cNvPicPr>
          <p:nvPr/>
        </p:nvPicPr>
        <p:blipFill>
          <a:blip r:embed="rId2" cstate="print"/>
          <a:srcRect l="28751" t="21001" r="30624" b="45000"/>
          <a:stretch>
            <a:fillRect/>
          </a:stretch>
        </p:blipFill>
        <p:spPr bwMode="auto">
          <a:xfrm>
            <a:off x="2895600" y="3352800"/>
            <a:ext cx="4953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3192" name="Group 19"/>
          <p:cNvGrpSpPr>
            <a:grpSpLocks/>
          </p:cNvGrpSpPr>
          <p:nvPr/>
        </p:nvGrpSpPr>
        <p:grpSpPr bwMode="auto">
          <a:xfrm>
            <a:off x="3049587" y="2362200"/>
            <a:ext cx="1981200" cy="838200"/>
            <a:chOff x="1536" y="1824"/>
            <a:chExt cx="1248" cy="528"/>
          </a:xfrm>
        </p:grpSpPr>
        <p:sp>
          <p:nvSpPr>
            <p:cNvPr id="93194" name="Oval 20"/>
            <p:cNvSpPr>
              <a:spLocks noChangeArrowheads="1"/>
            </p:cNvSpPr>
            <p:nvPr/>
          </p:nvSpPr>
          <p:spPr bwMode="auto">
            <a:xfrm>
              <a:off x="1536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5" name="Oval 21"/>
            <p:cNvSpPr>
              <a:spLocks noChangeArrowheads="1"/>
            </p:cNvSpPr>
            <p:nvPr/>
          </p:nvSpPr>
          <p:spPr bwMode="auto">
            <a:xfrm>
              <a:off x="1536" y="23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6" name="Oval 22"/>
            <p:cNvSpPr>
              <a:spLocks noChangeArrowheads="1"/>
            </p:cNvSpPr>
            <p:nvPr/>
          </p:nvSpPr>
          <p:spPr bwMode="auto">
            <a:xfrm>
              <a:off x="2736" y="23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7" name="Oval 23"/>
            <p:cNvSpPr>
              <a:spLocks noChangeArrowheads="1"/>
            </p:cNvSpPr>
            <p:nvPr/>
          </p:nvSpPr>
          <p:spPr bwMode="auto">
            <a:xfrm>
              <a:off x="2160" y="20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8" name="Oval 24"/>
            <p:cNvSpPr>
              <a:spLocks noChangeArrowheads="1"/>
            </p:cNvSpPr>
            <p:nvPr/>
          </p:nvSpPr>
          <p:spPr bwMode="auto">
            <a:xfrm>
              <a:off x="2736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9" name="Line 25"/>
            <p:cNvSpPr>
              <a:spLocks noChangeShapeType="1"/>
            </p:cNvSpPr>
            <p:nvPr/>
          </p:nvSpPr>
          <p:spPr bwMode="auto">
            <a:xfrm>
              <a:off x="1584" y="2352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0" name="Line 26"/>
            <p:cNvSpPr>
              <a:spLocks noChangeShapeType="1"/>
            </p:cNvSpPr>
            <p:nvPr/>
          </p:nvSpPr>
          <p:spPr bwMode="auto">
            <a:xfrm>
              <a:off x="1584" y="187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1" name="Line 27"/>
            <p:cNvSpPr>
              <a:spLocks noChangeShapeType="1"/>
            </p:cNvSpPr>
            <p:nvPr/>
          </p:nvSpPr>
          <p:spPr bwMode="auto">
            <a:xfrm flipH="1">
              <a:off x="1584" y="2088"/>
              <a:ext cx="57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2" name="Line 28"/>
            <p:cNvSpPr>
              <a:spLocks noChangeShapeType="1"/>
            </p:cNvSpPr>
            <p:nvPr/>
          </p:nvSpPr>
          <p:spPr bwMode="auto">
            <a:xfrm flipV="1">
              <a:off x="2208" y="1872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3" name="Line 29"/>
            <p:cNvSpPr>
              <a:spLocks noChangeShapeType="1"/>
            </p:cNvSpPr>
            <p:nvPr/>
          </p:nvSpPr>
          <p:spPr bwMode="auto">
            <a:xfrm>
              <a:off x="2208" y="2112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4" name="Line 30"/>
            <p:cNvSpPr>
              <a:spLocks noChangeShapeType="1"/>
            </p:cNvSpPr>
            <p:nvPr/>
          </p:nvSpPr>
          <p:spPr bwMode="auto">
            <a:xfrm>
              <a:off x="2760" y="187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05" name="Line 31"/>
            <p:cNvSpPr>
              <a:spLocks noChangeShapeType="1"/>
            </p:cNvSpPr>
            <p:nvPr/>
          </p:nvSpPr>
          <p:spPr bwMode="auto">
            <a:xfrm>
              <a:off x="1552" y="1848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193" name="Text Box 32"/>
          <p:cNvSpPr txBox="1">
            <a:spLocks noChangeArrowheads="1"/>
          </p:cNvSpPr>
          <p:nvPr/>
        </p:nvSpPr>
        <p:spPr bwMode="auto">
          <a:xfrm>
            <a:off x="1293812" y="5938838"/>
            <a:ext cx="7773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i="1" dirty="0">
                <a:solidFill>
                  <a:srgbClr val="FF3300"/>
                </a:solidFill>
                <a:latin typeface="Times New Roman" pitchFamily="18" charset="0"/>
              </a:rPr>
              <a:t>Hamilton path</a:t>
            </a:r>
            <a:r>
              <a:rPr lang="en-US" sz="2400" dirty="0">
                <a:latin typeface="Times New Roman" pitchFamily="18" charset="0"/>
              </a:rPr>
              <a:t>: visits every vertex of the graph exactly once.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 Hamilton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0D7A927-7826-4502-BE14-C641A4F1660E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219200" y="838200"/>
            <a:ext cx="4724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Hamilton’s cycles using Backtracking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(Exhausted Searching – </a:t>
            </a:r>
            <a:r>
              <a:rPr lang="en-US" sz="2400" b="1" dirty="0" err="1">
                <a:solidFill>
                  <a:srgbClr val="FF0000"/>
                </a:solidFill>
              </a:rPr>
              <a:t>vét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cạn</a:t>
            </a:r>
            <a:r>
              <a:rPr lang="en-US" sz="2400" b="1" dirty="0">
                <a:solidFill>
                  <a:srgbClr val="FF0000"/>
                </a:solidFill>
              </a:rPr>
              <a:t>- </a:t>
            </a:r>
            <a:r>
              <a:rPr lang="en-US" sz="2400" b="1" dirty="0" err="1">
                <a:solidFill>
                  <a:srgbClr val="FF0000"/>
                </a:solidFill>
              </a:rPr>
              <a:t>dò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tìm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đến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cùng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6200" y="1447800"/>
            <a:ext cx="9067800" cy="4267200"/>
            <a:chOff x="76200" y="1447800"/>
            <a:chExt cx="9067800" cy="4267200"/>
          </a:xfrm>
        </p:grpSpPr>
        <p:sp>
          <p:nvSpPr>
            <p:cNvPr id="6" name="Rectangle 5"/>
            <p:cNvSpPr/>
            <p:nvPr/>
          </p:nvSpPr>
          <p:spPr>
            <a:xfrm>
              <a:off x="6553200" y="5257800"/>
              <a:ext cx="2590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</a:rPr>
                <a:t>O(n!) </a:t>
              </a:r>
              <a:r>
                <a:rPr lang="en-US" sz="1600" b="1" dirty="0">
                  <a:solidFill>
                    <a:srgbClr val="FF0000"/>
                  </a:solidFill>
                  <a:sym typeface="Wingdings" pitchFamily="2" charset="2"/>
                </a:rPr>
                <a:t> AI is needed</a:t>
              </a:r>
              <a:endParaRPr lang="en-US" sz="1050" b="1" dirty="0">
                <a:solidFill>
                  <a:srgbClr val="FF0000"/>
                </a:solidFill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" y="2647950"/>
              <a:ext cx="3114675" cy="161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7239000" y="4038600"/>
              <a:ext cx="1905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CC"/>
                  </a:solidFill>
                </a:rPr>
                <a:t>7 vertices: 6! options</a:t>
              </a:r>
              <a:endParaRPr lang="en-US" b="1" dirty="0">
                <a:solidFill>
                  <a:srgbClr val="0000CC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002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008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718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B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576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434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292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F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50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24600" y="1447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6 vertices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24600" y="1828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5 vertices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4600" y="2209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4 vertices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24600" y="2590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3 vertices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24600" y="2971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2 vertices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24600" y="3352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1 vertices</a:t>
              </a:r>
              <a:endParaRPr lang="en-US" dirty="0"/>
            </a:p>
          </p:txBody>
        </p:sp>
        <p:cxnSp>
          <p:nvCxnSpPr>
            <p:cNvPr id="26" name="Straight Arrow Connector 25"/>
            <p:cNvCxnSpPr>
              <a:stCxn id="19" idx="1"/>
              <a:endCxn id="13" idx="0"/>
            </p:cNvCxnSpPr>
            <p:nvPr/>
          </p:nvCxnSpPr>
          <p:spPr>
            <a:xfrm flipH="1">
              <a:off x="2628900" y="1638300"/>
              <a:ext cx="3695700" cy="2933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1"/>
              <a:endCxn id="14" idx="0"/>
            </p:cNvCxnSpPr>
            <p:nvPr/>
          </p:nvCxnSpPr>
          <p:spPr>
            <a:xfrm flipH="1">
              <a:off x="3314700" y="2019300"/>
              <a:ext cx="3009900" cy="2552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1"/>
              <a:endCxn id="15" idx="0"/>
            </p:cNvCxnSpPr>
            <p:nvPr/>
          </p:nvCxnSpPr>
          <p:spPr>
            <a:xfrm flipH="1">
              <a:off x="4000500" y="2400300"/>
              <a:ext cx="2324100" cy="2171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2" idx="1"/>
              <a:endCxn id="16" idx="0"/>
            </p:cNvCxnSpPr>
            <p:nvPr/>
          </p:nvCxnSpPr>
          <p:spPr>
            <a:xfrm flipH="1">
              <a:off x="4686300" y="2781300"/>
              <a:ext cx="1638300" cy="1790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3" idx="1"/>
              <a:endCxn id="17" idx="0"/>
            </p:cNvCxnSpPr>
            <p:nvPr/>
          </p:nvCxnSpPr>
          <p:spPr>
            <a:xfrm flipH="1">
              <a:off x="5372100" y="3162300"/>
              <a:ext cx="952500" cy="1409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4" idx="1"/>
              <a:endCxn id="18" idx="0"/>
            </p:cNvCxnSpPr>
            <p:nvPr/>
          </p:nvCxnSpPr>
          <p:spPr>
            <a:xfrm flipH="1">
              <a:off x="6057900" y="3543300"/>
              <a:ext cx="266700" cy="1028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23622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0480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100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4958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1816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8674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 Hamilton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6CDD5B4-55BC-49F2-8FBB-993A47549B1C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1219200" y="914400"/>
            <a:ext cx="7239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 graph can have some Hamilton cycles.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List </a:t>
            </a:r>
            <a:r>
              <a:rPr lang="en-US" sz="2400" dirty="0">
                <a:solidFill>
                  <a:srgbClr val="FF0000"/>
                </a:solidFill>
              </a:rPr>
              <a:t>all Hamilton’s cycles using Backtracking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200" y="1827213"/>
            <a:ext cx="8077200" cy="4192587"/>
            <a:chOff x="457200" y="1827213"/>
            <a:chExt cx="8077200" cy="4192587"/>
          </a:xfrm>
        </p:grpSpPr>
        <p:pic>
          <p:nvPicPr>
            <p:cNvPr id="9523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7083" t="16389" r="29167" b="47221"/>
            <a:stretch>
              <a:fillRect/>
            </a:stretch>
          </p:blipFill>
          <p:spPr bwMode="auto">
            <a:xfrm>
              <a:off x="457200" y="1827213"/>
              <a:ext cx="8077200" cy="4192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Oval 5"/>
            <p:cNvSpPr/>
            <p:nvPr/>
          </p:nvSpPr>
          <p:spPr>
            <a:xfrm>
              <a:off x="36576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1148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4770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6962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057400" y="6019800"/>
            <a:ext cx="510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given graph has four Hamilton circles.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 Hamilton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0D7A927-7826-4502-BE14-C641A4F1660E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94212" name="Text Box 3"/>
          <p:cNvSpPr txBox="1">
            <a:spLocks noChangeArrowheads="1"/>
          </p:cNvSpPr>
          <p:nvPr/>
        </p:nvSpPr>
        <p:spPr bwMode="auto">
          <a:xfrm>
            <a:off x="381000" y="1981200"/>
            <a:ext cx="85344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Given the graph G = (V,E) and X is a vertex of  G. Suppose there exists at least one Hamilton Cycle for the graph. The following is a backtracking  algorithm for finding one Hamilton cycle from the vertex  X:</a:t>
            </a:r>
            <a:endParaRPr lang="en-US" altLang="ko-KR" sz="2400">
              <a:ea typeface="굴림" pitchFamily="34" charset="-127"/>
            </a:endParaRPr>
          </a:p>
          <a:p>
            <a:r>
              <a:rPr lang="en-US" altLang="ko-KR" sz="2400">
                <a:ea typeface="굴림" pitchFamily="34" charset="-127"/>
              </a:rPr>
              <a:t>declare an empty array H (which will contain Hamilton cycle)</a:t>
            </a:r>
          </a:p>
          <a:p>
            <a:r>
              <a:rPr lang="en-US" altLang="ko-KR" sz="2400">
                <a:ea typeface="굴림" pitchFamily="34" charset="-127"/>
              </a:rPr>
              <a:t>(1) Put the vertex  X  to  H</a:t>
            </a:r>
          </a:p>
          <a:p>
            <a:r>
              <a:rPr lang="en-US" altLang="ko-KR" sz="2400">
                <a:ea typeface="굴림" pitchFamily="34" charset="-127"/>
              </a:rPr>
              <a:t>(2) Check if H is a Hamilton cycle then stop, else go to (3)</a:t>
            </a:r>
          </a:p>
          <a:p>
            <a:r>
              <a:rPr lang="en-US" altLang="ko-KR" sz="2400">
                <a:ea typeface="굴림" pitchFamily="34" charset="-127"/>
              </a:rPr>
              <a:t>(3) Consider the last vertex Y in H, if there is/are vertex(es) adjacent to Y, select an adjacent vertex  Z  and put it to H. If there no adjacent vertex, remove Y from H and denote it as a bad selection (so you do not select it in the same way again).</a:t>
            </a:r>
          </a:p>
          <a:p>
            <a:r>
              <a:rPr lang="en-US" altLang="ko-KR" sz="2400">
                <a:ea typeface="굴림" pitchFamily="34" charset="-127"/>
              </a:rPr>
              <a:t>Go to (2).</a:t>
            </a:r>
            <a:endParaRPr lang="en-US" sz="2400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219200" y="838200"/>
            <a:ext cx="7467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Hamilton’s cycles using Backtracking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(Exhausted Searching – </a:t>
            </a:r>
            <a:r>
              <a:rPr lang="en-US" sz="2400" b="1" dirty="0" err="1">
                <a:solidFill>
                  <a:srgbClr val="FF0000"/>
                </a:solidFill>
              </a:rPr>
              <a:t>vét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cạn</a:t>
            </a:r>
            <a:r>
              <a:rPr lang="en-US" sz="2400" b="1" dirty="0">
                <a:solidFill>
                  <a:srgbClr val="FF0000"/>
                </a:solidFill>
              </a:rPr>
              <a:t>- </a:t>
            </a:r>
            <a:r>
              <a:rPr lang="en-US" sz="2400" b="1" dirty="0" err="1">
                <a:solidFill>
                  <a:srgbClr val="FF0000"/>
                </a:solidFill>
              </a:rPr>
              <a:t>dò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tìm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đến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cùng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5800" y="6096000"/>
            <a:ext cx="3581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</a:rPr>
              <a:t>O(n!) </a:t>
            </a:r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 AI is needed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 Graph Coloring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1208120E-9AFC-48AB-BA7A-DFE61C973252}" type="slidenum">
              <a:rPr lang="en-US"/>
              <a:pPr>
                <a:defRPr/>
              </a:pPr>
              <a:t>94</a:t>
            </a:fld>
            <a:endParaRPr lang="en-US"/>
          </a:p>
        </p:txBody>
      </p:sp>
      <p:pic>
        <p:nvPicPr>
          <p:cNvPr id="96260" name="Picture 3"/>
          <p:cNvPicPr>
            <a:picLocks noChangeAspect="1" noChangeArrowheads="1"/>
          </p:cNvPicPr>
          <p:nvPr/>
        </p:nvPicPr>
        <p:blipFill>
          <a:blip r:embed="rId2" cstate="print"/>
          <a:srcRect l="82857" t="33333" r="2142" b="44382"/>
          <a:stretch>
            <a:fillRect/>
          </a:stretch>
        </p:blipFill>
        <p:spPr bwMode="auto">
          <a:xfrm>
            <a:off x="5867400" y="2133600"/>
            <a:ext cx="2819400" cy="261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1" name="Rectangle 3"/>
          <p:cNvSpPr>
            <a:spLocks noChangeArrowheads="1"/>
          </p:cNvSpPr>
          <p:nvPr/>
        </p:nvSpPr>
        <p:spPr bwMode="auto">
          <a:xfrm>
            <a:off x="76200" y="1379537"/>
            <a:ext cx="8686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Calibri" pitchFamily="34" charset="0"/>
              </a:rPr>
              <a:t>In graph theory, graph coloring is a way of 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coloring the vertices of a graph such that no two adjacent vertices share the same color. </a:t>
            </a:r>
          </a:p>
        </p:txBody>
      </p:sp>
      <p:sp>
        <p:nvSpPr>
          <p:cNvPr id="96262" name="Rectangle 3"/>
          <p:cNvSpPr>
            <a:spLocks noChangeArrowheads="1"/>
          </p:cNvSpPr>
          <p:nvPr/>
        </p:nvSpPr>
        <p:spPr bwMode="auto">
          <a:xfrm>
            <a:off x="76200" y="4070350"/>
            <a:ext cx="5638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Calibri" pitchFamily="34" charset="0"/>
              </a:rPr>
              <a:t>If the chromatic number of  the graph G is denoted by </a:t>
            </a:r>
            <a:r>
              <a:rPr lang="el-GR" sz="2400" dirty="0">
                <a:latin typeface="Calibri" pitchFamily="34" charset="0"/>
              </a:rPr>
              <a:t>χ</a:t>
            </a:r>
            <a:r>
              <a:rPr lang="en-US" sz="2400" dirty="0">
                <a:latin typeface="Calibri" pitchFamily="34" charset="0"/>
              </a:rPr>
              <a:t>(G). A graph for which  k =  </a:t>
            </a:r>
            <a:r>
              <a:rPr lang="el-GR" sz="2400" dirty="0">
                <a:latin typeface="Calibri" pitchFamily="34" charset="0"/>
              </a:rPr>
              <a:t>χ</a:t>
            </a:r>
            <a:r>
              <a:rPr lang="en-US" sz="2400" dirty="0">
                <a:latin typeface="Calibri" pitchFamily="34" charset="0"/>
              </a:rPr>
              <a:t>(G)  is called k-colorable. For a complete</a:t>
            </a:r>
          </a:p>
        </p:txBody>
      </p:sp>
      <p:sp>
        <p:nvSpPr>
          <p:cNvPr id="96263" name="Rectangle 3"/>
          <p:cNvSpPr>
            <a:spLocks noChangeArrowheads="1"/>
          </p:cNvSpPr>
          <p:nvPr/>
        </p:nvSpPr>
        <p:spPr bwMode="auto">
          <a:xfrm>
            <a:off x="76200" y="2209800"/>
            <a:ext cx="57912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Calibri" pitchFamily="34" charset="0"/>
              </a:rPr>
              <a:t>The 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chromatic number (</a:t>
            </a:r>
            <a:r>
              <a:rPr lang="en-US" sz="2400" dirty="0" err="1">
                <a:solidFill>
                  <a:srgbClr val="0000CC"/>
                </a:solidFill>
                <a:latin typeface="Calibri" pitchFamily="34" charset="0"/>
              </a:rPr>
              <a:t>số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Calibri" pitchFamily="34" charset="0"/>
              </a:rPr>
              <a:t>mầu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) </a:t>
            </a:r>
            <a:r>
              <a:rPr lang="en-US" sz="2400" dirty="0">
                <a:latin typeface="Calibri" pitchFamily="34" charset="0"/>
              </a:rPr>
              <a:t>of a graph is the minimum number of colors one can use to color the vertices of the graph so that no two adjacent vertices are the same color.</a:t>
            </a:r>
          </a:p>
        </p:txBody>
      </p:sp>
      <p:sp>
        <p:nvSpPr>
          <p:cNvPr id="96264" name="Rectangle 3"/>
          <p:cNvSpPr>
            <a:spLocks noChangeArrowheads="1"/>
          </p:cNvSpPr>
          <p:nvPr/>
        </p:nvSpPr>
        <p:spPr bwMode="auto">
          <a:xfrm>
            <a:off x="76200" y="5216525"/>
            <a:ext cx="8763000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400">
                <a:latin typeface="Calibri" pitchFamily="34" charset="0"/>
              </a:rPr>
              <a:t>	graph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(K</a:t>
            </a:r>
            <a:r>
              <a:rPr lang="en-US" sz="2400" baseline="-25000">
                <a:latin typeface="Calibri" pitchFamily="34" charset="0"/>
              </a:rPr>
              <a:t>n</a:t>
            </a:r>
            <a:r>
              <a:rPr lang="en-US" sz="2400">
                <a:latin typeface="Calibri" pitchFamily="34" charset="0"/>
              </a:rPr>
              <a:t>)=n,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(C</a:t>
            </a:r>
            <a:r>
              <a:rPr lang="en-US" sz="2400" baseline="-25000">
                <a:latin typeface="Calibri" pitchFamily="34" charset="0"/>
              </a:rPr>
              <a:t>2n</a:t>
            </a:r>
            <a:r>
              <a:rPr lang="en-US" sz="2400">
                <a:latin typeface="Calibri" pitchFamily="34" charset="0"/>
              </a:rPr>
              <a:t>)=2,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(C</a:t>
            </a:r>
            <a:r>
              <a:rPr lang="en-US" sz="2400" baseline="-25000">
                <a:latin typeface="Calibri" pitchFamily="34" charset="0"/>
              </a:rPr>
              <a:t>2n+1</a:t>
            </a:r>
            <a:r>
              <a:rPr lang="en-US" sz="2400">
                <a:latin typeface="Calibri" pitchFamily="34" charset="0"/>
              </a:rPr>
              <a:t>)=3; and for bipartite graph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(G)≤ 2.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>
                <a:latin typeface="Calibri" pitchFamily="34" charset="0"/>
              </a:rPr>
              <a:t>Determining a chromatic number of  a graph G is an NP-complete problem.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3429000" cy="1554162"/>
          </a:xfrm>
        </p:spPr>
        <p:txBody>
          <a:bodyPr/>
          <a:lstStyle/>
          <a:p>
            <a:pPr algn="l"/>
            <a:r>
              <a:rPr lang="en-US" dirty="0" smtClean="0"/>
              <a:t>9- Graph Coloring Problem…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DE4733E-C3BB-4E87-B4F6-57ED65AE3803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98308" name="Text Box 3"/>
          <p:cNvSpPr txBox="1">
            <a:spLocks noChangeArrowheads="1"/>
          </p:cNvSpPr>
          <p:nvPr/>
        </p:nvSpPr>
        <p:spPr bwMode="auto">
          <a:xfrm>
            <a:off x="228600" y="2057400"/>
            <a:ext cx="4191000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sz="2400" b="1" kern="0" dirty="0" smtClean="0">
                <a:solidFill>
                  <a:srgbClr val="FF0000"/>
                </a:solidFill>
                <a:latin typeface="Calibri" pitchFamily="34" charset="0"/>
              </a:rPr>
              <a:t>Sequential coloring:</a:t>
            </a:r>
            <a:endParaRPr lang="en-US" sz="2400" dirty="0" smtClean="0"/>
          </a:p>
          <a:p>
            <a:pPr marL="457200" indent="-457200">
              <a:buFontTx/>
              <a:buAutoNum type="alphaLcParenBoth"/>
            </a:pPr>
            <a:r>
              <a:rPr lang="en-US" sz="2400" dirty="0" smtClean="0"/>
              <a:t>A </a:t>
            </a:r>
            <a:r>
              <a:rPr lang="en-US" sz="2400" dirty="0"/>
              <a:t>graph used for coloring; </a:t>
            </a:r>
          </a:p>
          <a:p>
            <a:pPr marL="457200" indent="-457200">
              <a:buFontTx/>
              <a:buAutoNum type="alphaLcParenBoth"/>
            </a:pPr>
            <a:r>
              <a:rPr lang="en-US" sz="2400" dirty="0" smtClean="0"/>
              <a:t>Colors </a:t>
            </a:r>
            <a:r>
              <a:rPr lang="en-US" sz="2400" dirty="0"/>
              <a:t>assigned to vertices with </a:t>
            </a:r>
            <a:br>
              <a:rPr lang="en-US" sz="2400" dirty="0"/>
            </a:br>
            <a:r>
              <a:rPr lang="en-US" sz="2400" dirty="0"/>
              <a:t>the sequential coloring algorithm that orders vertices by index number</a:t>
            </a:r>
          </a:p>
          <a:p>
            <a:pPr marL="457200" indent="-457200">
              <a:buFontTx/>
              <a:buAutoNum type="alphaLcParenBoth"/>
            </a:pPr>
            <a:r>
              <a:rPr lang="en-US" sz="2400" dirty="0" smtClean="0"/>
              <a:t>Vertices </a:t>
            </a:r>
            <a:r>
              <a:rPr lang="en-US" sz="2400" dirty="0"/>
              <a:t>are put in the largest first sequence; </a:t>
            </a:r>
          </a:p>
          <a:p>
            <a:pPr marL="457200" indent="-457200">
              <a:buFontTx/>
              <a:buAutoNum type="alphaLcParenBoth"/>
            </a:pPr>
            <a:r>
              <a:rPr lang="en-US" sz="2400" dirty="0" smtClean="0"/>
              <a:t>Graph </a:t>
            </a:r>
            <a:r>
              <a:rPr lang="en-US" sz="2400" dirty="0"/>
              <a:t>coloring obtained </a:t>
            </a:r>
            <a:br>
              <a:rPr lang="en-US" sz="2400" dirty="0"/>
            </a:br>
            <a:r>
              <a:rPr lang="en-US" sz="2400" dirty="0"/>
              <a:t>with the </a:t>
            </a:r>
            <a:r>
              <a:rPr lang="en-US" sz="2400" b="1" u="sng" dirty="0" err="1"/>
              <a:t>Brélaz</a:t>
            </a:r>
            <a:r>
              <a:rPr lang="en-US" sz="2400" b="1" u="sng" dirty="0"/>
              <a:t> algorithm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476250"/>
            <a:ext cx="3533775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924800" y="44958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Changing order of vertices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 Graph Coloring Problem…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F22943F-1498-4A7B-B74C-0739B0CF9034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5" name="Rectangle 2"/>
          <p:cNvSpPr txBox="1">
            <a:spLocks/>
          </p:cNvSpPr>
          <p:nvPr/>
        </p:nvSpPr>
        <p:spPr bwMode="auto">
          <a:xfrm>
            <a:off x="1143000" y="990600"/>
            <a:ext cx="7772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tabLst>
                <a:tab pos="692150" algn="l"/>
              </a:tabLst>
              <a:defRPr/>
            </a:pPr>
            <a:r>
              <a:rPr lang="en-US" sz="2800" b="1" kern="0" dirty="0">
                <a:solidFill>
                  <a:srgbClr val="FF0000"/>
                </a:solidFill>
                <a:latin typeface="Calibri" pitchFamily="34" charset="0"/>
              </a:rPr>
              <a:t>Sequential coloring</a:t>
            </a:r>
            <a:r>
              <a:rPr lang="en-US" sz="2800" i="1" kern="0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2800" kern="0" dirty="0">
                <a:latin typeface="Calibri" pitchFamily="34" charset="0"/>
              </a:rPr>
              <a:t>establishes the sequence of vertices and a sequence of colors before coloring them, and then color the next vertex with the lowest number possible</a:t>
            </a:r>
            <a:endParaRPr lang="en-US" sz="2800" kern="0" dirty="0">
              <a:latin typeface="Courier New" pitchFamily="49" charset="0"/>
            </a:endParaRPr>
          </a:p>
        </p:txBody>
      </p:sp>
      <p:sp>
        <p:nvSpPr>
          <p:cNvPr id="97285" name="Text Box 4"/>
          <p:cNvSpPr txBox="1">
            <a:spLocks noChangeArrowheads="1"/>
          </p:cNvSpPr>
          <p:nvPr/>
        </p:nvSpPr>
        <p:spPr bwMode="auto">
          <a:xfrm>
            <a:off x="3124200" y="5562600"/>
            <a:ext cx="3810000" cy="46166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0000CC"/>
                </a:solidFill>
              </a:rPr>
              <a:t>Complexity: O</a:t>
            </a:r>
            <a:r>
              <a:rPr lang="en-US" sz="2400" dirty="0">
                <a:solidFill>
                  <a:srgbClr val="0000CC"/>
                </a:solidFill>
              </a:rPr>
              <a:t>(|V|</a:t>
            </a:r>
            <a:r>
              <a:rPr lang="en-US" sz="2400" baseline="30000" dirty="0">
                <a:solidFill>
                  <a:srgbClr val="0000CC"/>
                </a:solidFill>
              </a:rPr>
              <a:t>2</a:t>
            </a:r>
            <a:r>
              <a:rPr lang="en-US" sz="2400" dirty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97286" name="Rectangle 5"/>
          <p:cNvSpPr>
            <a:spLocks/>
          </p:cNvSpPr>
          <p:nvPr/>
        </p:nvSpPr>
        <p:spPr bwMode="auto">
          <a:xfrm>
            <a:off x="152400" y="2819400"/>
            <a:ext cx="8991600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b="1">
                <a:solidFill>
                  <a:srgbClr val="FF0000"/>
                </a:solidFill>
                <a:latin typeface="Courier New" pitchFamily="49" charset="0"/>
              </a:rPr>
              <a:t>sequentialColoringAlgorithm(graph = </a:t>
            </a:r>
            <a:r>
              <a:rPr lang="en-US" sz="2000" b="1">
                <a:solidFill>
                  <a:srgbClr val="FF0000"/>
                </a:solidFill>
                <a:latin typeface="Calibri" pitchFamily="34" charset="0"/>
              </a:rPr>
              <a:t>(</a:t>
            </a:r>
            <a:r>
              <a:rPr lang="en-US" sz="2000" b="1" i="1">
                <a:solidFill>
                  <a:srgbClr val="FF0000"/>
                </a:solidFill>
                <a:latin typeface="Calibri" pitchFamily="34" charset="0"/>
              </a:rPr>
              <a:t>V, E</a:t>
            </a:r>
            <a:r>
              <a:rPr lang="en-US" sz="2000" b="1">
                <a:solidFill>
                  <a:srgbClr val="FF0000"/>
                </a:solidFill>
                <a:latin typeface="Calibri" pitchFamily="34" charset="0"/>
              </a:rPr>
              <a:t>)</a:t>
            </a:r>
            <a:r>
              <a:rPr lang="en-US" sz="2000" b="1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i="1">
                <a:latin typeface="Courier New" pitchFamily="49" charset="0"/>
              </a:rPr>
              <a:t>	</a:t>
            </a:r>
            <a:r>
              <a:rPr lang="en-US" sz="2000" i="1">
                <a:latin typeface="Calibri" pitchFamily="34" charset="0"/>
              </a:rPr>
              <a:t>put vertices in a certain order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>
                <a:latin typeface="Courier New" pitchFamily="49" charset="0"/>
              </a:rPr>
              <a:t>v</a:t>
            </a:r>
            <a:r>
              <a:rPr lang="en-US" sz="2000" baseline="-25000">
                <a:latin typeface="Courier New" pitchFamily="49" charset="0"/>
              </a:rPr>
              <a:t>P1</a:t>
            </a:r>
            <a:r>
              <a:rPr lang="en-US" sz="2000">
                <a:latin typeface="Courier New" pitchFamily="49" charset="0"/>
              </a:rPr>
              <a:t>, v</a:t>
            </a:r>
            <a:r>
              <a:rPr lang="en-US" sz="2000" baseline="-25000">
                <a:latin typeface="Courier New" pitchFamily="49" charset="0"/>
              </a:rPr>
              <a:t>P2</a:t>
            </a:r>
            <a:r>
              <a:rPr lang="en-US" sz="2000" i="1">
                <a:latin typeface="Courier New" pitchFamily="49" charset="0"/>
              </a:rPr>
              <a:t>, . v</a:t>
            </a:r>
            <a:r>
              <a:rPr lang="en-US" sz="2000" i="1" baseline="-25000">
                <a:latin typeface="Courier New" pitchFamily="49" charset="0"/>
              </a:rPr>
              <a:t>pi</a:t>
            </a:r>
            <a:r>
              <a:rPr lang="en-US" sz="2000" i="1">
                <a:latin typeface="Courier New" pitchFamily="49" charset="0"/>
              </a:rPr>
              <a:t> . . , </a:t>
            </a:r>
            <a:r>
              <a:rPr lang="en-US" sz="2000">
                <a:latin typeface="Courier New" pitchFamily="49" charset="0"/>
              </a:rPr>
              <a:t>v</a:t>
            </a:r>
            <a:r>
              <a:rPr lang="en-US" sz="2000" baseline="-25000">
                <a:latin typeface="Courier New" pitchFamily="49" charset="0"/>
              </a:rPr>
              <a:t>Pv</a:t>
            </a:r>
            <a:r>
              <a:rPr lang="en-US" sz="2000">
                <a:latin typeface="Courier New" pitchFamily="49" charset="0"/>
              </a:rPr>
              <a:t> ;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i="1">
                <a:latin typeface="Courier New" pitchFamily="49" charset="0"/>
              </a:rPr>
              <a:t>	</a:t>
            </a:r>
            <a:r>
              <a:rPr lang="en-US" sz="2000" i="1">
                <a:latin typeface="Calibri" pitchFamily="34" charset="0"/>
              </a:rPr>
              <a:t>put colors in a certain order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>
                <a:latin typeface="Courier New" pitchFamily="49" charset="0"/>
              </a:rPr>
              <a:t>c</a:t>
            </a:r>
            <a:r>
              <a:rPr lang="en-US" sz="2000" baseline="-25000">
                <a:latin typeface="Courier New" pitchFamily="49" charset="0"/>
              </a:rPr>
              <a:t>1</a:t>
            </a:r>
            <a:r>
              <a:rPr lang="en-US" sz="2000">
                <a:latin typeface="Courier New" pitchFamily="49" charset="0"/>
              </a:rPr>
              <a:t>, c</a:t>
            </a:r>
            <a:r>
              <a:rPr lang="en-US" sz="2000" baseline="-25000">
                <a:latin typeface="Courier New" pitchFamily="49" charset="0"/>
              </a:rPr>
              <a:t>2</a:t>
            </a:r>
            <a:r>
              <a:rPr lang="en-US" sz="2000" i="1">
                <a:latin typeface="Courier New" pitchFamily="49" charset="0"/>
              </a:rPr>
              <a:t>, . . . , </a:t>
            </a:r>
            <a:r>
              <a:rPr lang="en-US" sz="2000">
                <a:latin typeface="Courier New" pitchFamily="49" charset="0"/>
              </a:rPr>
              <a:t>c</a:t>
            </a:r>
            <a:r>
              <a:rPr lang="en-US" sz="2000" baseline="-25000">
                <a:latin typeface="Courier New" pitchFamily="49" charset="0"/>
              </a:rPr>
              <a:t>k</a:t>
            </a:r>
            <a:r>
              <a:rPr lang="en-US" sz="2000">
                <a:latin typeface="Courier New" pitchFamily="49" charset="0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>
                <a:latin typeface="Courier New" pitchFamily="49" charset="0"/>
              </a:rPr>
              <a:t>	for i = 1 </a:t>
            </a:r>
            <a:r>
              <a:rPr lang="en-US" sz="2000" i="1">
                <a:latin typeface="Calibri" pitchFamily="34" charset="0"/>
              </a:rPr>
              <a:t>to |V|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>
                <a:latin typeface="Courier New" pitchFamily="49" charset="0"/>
              </a:rPr>
              <a:t>	  j=</a:t>
            </a:r>
            <a:r>
              <a:rPr lang="en-US" sz="2000" i="1">
                <a:latin typeface="Calibri" pitchFamily="34" charset="0"/>
              </a:rPr>
              <a:t>the smallest index of color that does not appear in any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 i="1">
                <a:latin typeface="Calibri" pitchFamily="34" charset="0"/>
              </a:rPr>
              <a:t>neighbor of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>
                <a:latin typeface="Courier New" pitchFamily="49" charset="0"/>
              </a:rPr>
              <a:t>v</a:t>
            </a:r>
            <a:r>
              <a:rPr lang="en-US" sz="2000" baseline="-25000">
                <a:latin typeface="Courier New" pitchFamily="49" charset="0"/>
              </a:rPr>
              <a:t>Pi</a:t>
            </a:r>
            <a:r>
              <a:rPr lang="en-US" sz="2000">
                <a:latin typeface="Courier New" pitchFamily="49" charset="0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i="1">
                <a:latin typeface="Courier New" pitchFamily="49" charset="0"/>
              </a:rPr>
              <a:t>	  </a:t>
            </a:r>
            <a:r>
              <a:rPr lang="en-US" sz="2000" i="1">
                <a:latin typeface="Calibri" pitchFamily="34" charset="0"/>
              </a:rPr>
              <a:t>color</a:t>
            </a:r>
            <a:r>
              <a:rPr lang="en-US" sz="2000">
                <a:latin typeface="Courier New" pitchFamily="49" charset="0"/>
              </a:rPr>
              <a:t>(v</a:t>
            </a:r>
            <a:r>
              <a:rPr lang="en-US" sz="2000" baseline="-25000">
                <a:latin typeface="Courier New" pitchFamily="49" charset="0"/>
              </a:rPr>
              <a:t>Pi</a:t>
            </a:r>
            <a:r>
              <a:rPr lang="en-US" sz="2000">
                <a:latin typeface="Courier New" pitchFamily="49" charset="0"/>
              </a:rPr>
              <a:t>) = c</a:t>
            </a:r>
            <a:r>
              <a:rPr lang="en-US" sz="2000" baseline="-25000">
                <a:latin typeface="Courier New" pitchFamily="49" charset="0"/>
              </a:rPr>
              <a:t>j</a:t>
            </a:r>
            <a:r>
              <a:rPr lang="en-US" sz="2000">
                <a:latin typeface="Courier New" pitchFamily="49" charset="0"/>
              </a:rPr>
              <a:t>;</a:t>
            </a:r>
            <a:endParaRPr lang="en-US" sz="2000">
              <a:latin typeface="Calibri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14400" y="4267200"/>
            <a:ext cx="2209800" cy="1295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581400" y="4648200"/>
            <a:ext cx="0" cy="914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82296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LO5.1  Demonstrate graphs and their applications. Define  an undirected graph and directed graph.</a:t>
            </a:r>
          </a:p>
          <a:p>
            <a:pPr>
              <a:buFontTx/>
              <a:buNone/>
            </a:pPr>
            <a:r>
              <a:rPr lang="en-US" dirty="0" smtClean="0"/>
              <a:t>LO5.2  Explain basic notions about a graph: vertex, edge, adjacent vertices, incident edge,...</a:t>
            </a:r>
          </a:p>
          <a:p>
            <a:pPr>
              <a:buFontTx/>
              <a:buNone/>
            </a:pPr>
            <a:r>
              <a:rPr lang="en-US" dirty="0" smtClean="0"/>
              <a:t>LO5.3  Know how to represent a graph using matrix and list</a:t>
            </a:r>
          </a:p>
          <a:p>
            <a:pPr>
              <a:buFontTx/>
              <a:buNone/>
            </a:pPr>
            <a:r>
              <a:rPr lang="en-US" dirty="0" smtClean="0"/>
              <a:t>LO5.4  Able to apply BFS and DFS to traverse a graph</a:t>
            </a:r>
          </a:p>
          <a:p>
            <a:pPr>
              <a:buFontTx/>
              <a:buNone/>
            </a:pPr>
            <a:r>
              <a:rPr lang="en-US" dirty="0" smtClean="0"/>
              <a:t>LO5.5  Write programs to implement Graph with BFS and DFS  traversals using Java </a:t>
            </a:r>
          </a:p>
          <a:p>
            <a:pPr>
              <a:buFontTx/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33AA4DF-AF03-4B5A-806D-3AED12DED3DC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1430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21336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6576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46482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55626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>
          <a:xfrm>
            <a:off x="914400" y="990600"/>
            <a:ext cx="8001000" cy="54864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LO5.6  Explain the shortest path problem and </a:t>
            </a:r>
            <a:r>
              <a:rPr lang="en-US" dirty="0" err="1" smtClean="0"/>
              <a:t>Dijkstra</a:t>
            </a:r>
            <a:r>
              <a:rPr lang="en-US" dirty="0" smtClean="0"/>
              <a:t>’ algorithm.</a:t>
            </a:r>
          </a:p>
          <a:p>
            <a:pPr>
              <a:buFontTx/>
              <a:buNone/>
            </a:pPr>
            <a:r>
              <a:rPr lang="en-US" dirty="0" smtClean="0"/>
              <a:t>LO5.7  Write program in Java to implement </a:t>
            </a:r>
            <a:r>
              <a:rPr lang="en-US" dirty="0" err="1" smtClean="0"/>
              <a:t>Dijkstra’s</a:t>
            </a:r>
            <a:r>
              <a:rPr lang="en-US" dirty="0" smtClean="0"/>
              <a:t> shortest path algorithm.</a:t>
            </a:r>
          </a:p>
          <a:p>
            <a:pPr>
              <a:buFontTx/>
              <a:buNone/>
            </a:pPr>
            <a:r>
              <a:rPr lang="en-US" dirty="0" smtClean="0"/>
              <a:t>LO5.8  Define the minimum spanning tree and using the </a:t>
            </a:r>
            <a:r>
              <a:rPr lang="en-US" dirty="0" err="1" smtClean="0"/>
              <a:t>Kruskal’s</a:t>
            </a:r>
            <a:r>
              <a:rPr lang="en-US" dirty="0" smtClean="0"/>
              <a:t> algorithm to find it. </a:t>
            </a:r>
          </a:p>
          <a:p>
            <a:pPr>
              <a:buFontTx/>
              <a:buNone/>
            </a:pPr>
            <a:r>
              <a:rPr lang="en-US" dirty="0" smtClean="0"/>
              <a:t>LO5.9  Define Euler cycle/path  and the necessary and sufficient conditions for their existence.</a:t>
            </a:r>
          </a:p>
          <a:p>
            <a:pPr>
              <a:buFontTx/>
              <a:buNone/>
            </a:pPr>
            <a:r>
              <a:rPr lang="en-US" dirty="0" smtClean="0"/>
              <a:t>LO5.10  Explain the algorithm to find Euler path / circuit using Stack and implement it in Java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1368A2D9-2ABE-4492-B9C7-482BF9DA34DB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31242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41910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22098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54864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>
          <a:xfrm>
            <a:off x="1143000" y="1570037"/>
            <a:ext cx="7543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LO5.11  Define </a:t>
            </a:r>
            <a:r>
              <a:rPr lang="en-US" dirty="0" err="1" smtClean="0"/>
              <a:t>Halmilton</a:t>
            </a:r>
            <a:r>
              <a:rPr lang="en-US" dirty="0" smtClean="0"/>
              <a:t> cycle/path and able to determine them using backtracking algorithm.</a:t>
            </a:r>
          </a:p>
          <a:p>
            <a:pPr>
              <a:buFontTx/>
              <a:buNone/>
            </a:pPr>
            <a:r>
              <a:rPr lang="en-US" dirty="0" smtClean="0"/>
              <a:t>LO5.12  Demonstrate the graph coloring and can apply Sequential coloring algorithm to color a graph.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42B8783-7CD3-4D5E-8408-3276C2B4C649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646237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3017837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9402</TotalTime>
  <Words>4478</Words>
  <Application>Microsoft Office PowerPoint</Application>
  <PresentationFormat>On-screen Show (4:3)</PresentationFormat>
  <Paragraphs>848</Paragraphs>
  <Slides>99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Default Design</vt:lpstr>
      <vt:lpstr>Graphs</vt:lpstr>
      <vt:lpstr>Introduction to Graphs</vt:lpstr>
      <vt:lpstr>Introduction to Graphs…</vt:lpstr>
      <vt:lpstr>Learning Outcomes</vt:lpstr>
      <vt:lpstr>Learning Outcomes</vt:lpstr>
      <vt:lpstr>Contents</vt:lpstr>
      <vt:lpstr>1- Definitions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2- Graph Representation</vt:lpstr>
      <vt:lpstr>2- Graph Representation…</vt:lpstr>
      <vt:lpstr>2- Graph Representation…</vt:lpstr>
      <vt:lpstr>2- Graph Representation…</vt:lpstr>
      <vt:lpstr>2- Graph Representation…</vt:lpstr>
      <vt:lpstr>3- Graph Traversals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3-Graph Traversals…</vt:lpstr>
      <vt:lpstr>4- Cycle Detection</vt:lpstr>
      <vt:lpstr>Lab 1- Demo 1: Traversing a Graph (Using Adjacency Matrix)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5- Shortest Paths</vt:lpstr>
      <vt:lpstr>5- Shortest Paths…</vt:lpstr>
      <vt:lpstr>5- Shortest Paths…</vt:lpstr>
      <vt:lpstr>5- Shortest Paths…</vt:lpstr>
      <vt:lpstr>5- Shortest Paths…</vt:lpstr>
      <vt:lpstr>5- Shortest Paths…</vt:lpstr>
      <vt:lpstr>5- Shortest Paths…</vt:lpstr>
      <vt:lpstr>Lab 2- 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6- Spanning Trees- Cây phủ</vt:lpstr>
      <vt:lpstr>6- Spanning Trees…</vt:lpstr>
      <vt:lpstr>6- Spanning Trees…</vt:lpstr>
      <vt:lpstr>6- Spanning Trees…</vt:lpstr>
      <vt:lpstr>6- Spanning Trees…</vt:lpstr>
      <vt:lpstr>6- Spanning Trees…</vt:lpstr>
      <vt:lpstr>6- Spanning Trees…</vt:lpstr>
      <vt:lpstr>6- Spanning Trees…</vt:lpstr>
      <vt:lpstr>7- Euler Cycles</vt:lpstr>
      <vt:lpstr>7- Euler Cycles…</vt:lpstr>
      <vt:lpstr>7- Euler Cycles…</vt:lpstr>
      <vt:lpstr>7- Euler Cycles…</vt:lpstr>
      <vt:lpstr>7- Euler Cycles…</vt:lpstr>
      <vt:lpstr>7- Euler Cycles…</vt:lpstr>
      <vt:lpstr>7- Euler Cycles…</vt:lpstr>
      <vt:lpstr>Lab 3- Demo 3: Euler Cycle</vt:lpstr>
      <vt:lpstr>Demo 3: Euler Cycle</vt:lpstr>
      <vt:lpstr>Demo 3: Euler Cycle</vt:lpstr>
      <vt:lpstr>Demo 3: Euler Cycle</vt:lpstr>
      <vt:lpstr>Demo 3: Euler Cycle</vt:lpstr>
      <vt:lpstr>Demo 3: Euler Cycle</vt:lpstr>
      <vt:lpstr>Demo 3: Euler Cycle</vt:lpstr>
      <vt:lpstr>Demo 3: Euler Cycle</vt:lpstr>
      <vt:lpstr>8- Hamilton Cycles</vt:lpstr>
      <vt:lpstr>8- Hamilton Cycles…</vt:lpstr>
      <vt:lpstr>8- Hamilton Cycles…</vt:lpstr>
      <vt:lpstr>8- Hamilton Cycles…</vt:lpstr>
      <vt:lpstr>9- Graph Coloring Problem</vt:lpstr>
      <vt:lpstr>9- Graph Coloring Problem…</vt:lpstr>
      <vt:lpstr>9- Graph Coloring Problem…</vt:lpstr>
      <vt:lpstr>Summary</vt:lpstr>
      <vt:lpstr>Summary</vt:lpstr>
      <vt:lpstr>Summary</vt:lpstr>
    </vt:vector>
  </TitlesOfParts>
  <Company>FourPawsDesign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Development</dc:title>
  <dc:creator>Cyndi Middleton</dc:creator>
  <cp:lastModifiedBy>Azure</cp:lastModifiedBy>
  <cp:revision>589</cp:revision>
  <dcterms:created xsi:type="dcterms:W3CDTF">2005-09-19T23:06:59Z</dcterms:created>
  <dcterms:modified xsi:type="dcterms:W3CDTF">2022-11-16T03:32:03Z</dcterms:modified>
</cp:coreProperties>
</file>